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Lst>
  <p:sldSz cx="18288000" cy="10287000"/>
  <p:notesSz cx="6858000" cy="9144000"/>
  <p:embeddedFontLst>
    <p:embeddedFont>
      <p:font typeface="Telegraf" charset="1" panose="00000500000000000000"/>
      <p:regular r:id="rId89"/>
    </p:embeddedFont>
    <p:embeddedFont>
      <p:font typeface="210 8비트" charset="1" panose="02020503020101020101"/>
      <p:regular r:id="rId90"/>
    </p:embeddedFont>
    <p:embeddedFont>
      <p:font typeface="Telegraf Bold" charset="1" panose="00000800000000000000"/>
      <p:regular r:id="rId91"/>
    </p:embeddedFont>
    <p:embeddedFont>
      <p:font typeface="210 8비트 Bold" charset="1" panose="02020503020101020101"/>
      <p:regular r:id="rId92"/>
    </p:embeddedFont>
    <p:embeddedFont>
      <p:font typeface="Times New Roman" charset="1" panose="02030502070405020303"/>
      <p:regular r:id="rId9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slides/slide71.xml" Type="http://schemas.openxmlformats.org/officeDocument/2006/relationships/slide"/><Relationship Id="rId77" Target="slides/slide72.xml" Type="http://schemas.openxmlformats.org/officeDocument/2006/relationships/slide"/><Relationship Id="rId78" Target="slides/slide73.xml" Type="http://schemas.openxmlformats.org/officeDocument/2006/relationships/slide"/><Relationship Id="rId79" Target="slides/slide74.xml" Type="http://schemas.openxmlformats.org/officeDocument/2006/relationships/slide"/><Relationship Id="rId8" Target="slides/slide3.xml" Type="http://schemas.openxmlformats.org/officeDocument/2006/relationships/slide"/><Relationship Id="rId80" Target="slides/slide75.xml" Type="http://schemas.openxmlformats.org/officeDocument/2006/relationships/slide"/><Relationship Id="rId81" Target="slides/slide76.xml" Type="http://schemas.openxmlformats.org/officeDocument/2006/relationships/slide"/><Relationship Id="rId82" Target="slides/slide77.xml" Type="http://schemas.openxmlformats.org/officeDocument/2006/relationships/slide"/><Relationship Id="rId83" Target="slides/slide78.xml" Type="http://schemas.openxmlformats.org/officeDocument/2006/relationships/slide"/><Relationship Id="rId84" Target="slides/slide79.xml" Type="http://schemas.openxmlformats.org/officeDocument/2006/relationships/slide"/><Relationship Id="rId85" Target="slides/slide80.xml" Type="http://schemas.openxmlformats.org/officeDocument/2006/relationships/slide"/><Relationship Id="rId86" Target="slides/slide81.xml" Type="http://schemas.openxmlformats.org/officeDocument/2006/relationships/slide"/><Relationship Id="rId87" Target="slides/slide82.xml" Type="http://schemas.openxmlformats.org/officeDocument/2006/relationships/slide"/><Relationship Id="rId88" Target="slides/slide83.xml" Type="http://schemas.openxmlformats.org/officeDocument/2006/relationships/slide"/><Relationship Id="rId89" Target="fonts/font89.fntdata" Type="http://schemas.openxmlformats.org/officeDocument/2006/relationships/font"/><Relationship Id="rId9" Target="slides/slide4.xml" Type="http://schemas.openxmlformats.org/officeDocument/2006/relationships/slide"/><Relationship Id="rId90" Target="fonts/font90.fntdata" Type="http://schemas.openxmlformats.org/officeDocument/2006/relationships/font"/><Relationship Id="rId91" Target="fonts/font91.fntdata" Type="http://schemas.openxmlformats.org/officeDocument/2006/relationships/font"/><Relationship Id="rId92" Target="fonts/font92.fntdata" Type="http://schemas.openxmlformats.org/officeDocument/2006/relationships/font"/><Relationship Id="rId93" Target="fonts/font93.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18.png" Type="http://schemas.openxmlformats.org/officeDocument/2006/relationships/image"/><Relationship Id="rId12" Target="../media/image19.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11.pn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9.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svg" Type="http://schemas.openxmlformats.org/officeDocument/2006/relationships/image"/><Relationship Id="rId11" Target="../media/image18.png" Type="http://schemas.openxmlformats.org/officeDocument/2006/relationships/image"/><Relationship Id="rId12" Target="../media/image19.svg" Type="http://schemas.openxmlformats.org/officeDocument/2006/relationships/image"/><Relationship Id="rId13" Target="../media/image9.png" Type="http://schemas.openxmlformats.org/officeDocument/2006/relationships/image"/><Relationship Id="rId14" Target="../media/image10.svg" Type="http://schemas.openxmlformats.org/officeDocument/2006/relationships/image"/><Relationship Id="rId2" Target="../media/image11.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 Id="rId9" Target="../media/image30.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png" Type="http://schemas.openxmlformats.org/officeDocument/2006/relationships/image"/><Relationship Id="rId4" Target="../media/image50.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60.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 Id="rId3" Target="../media/image71.pn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2.pn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3.pn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4.pn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4.pn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7.png" Type="http://schemas.openxmlformats.org/officeDocument/2006/relationships/image"/></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8.png" Type="http://schemas.openxmlformats.org/officeDocument/2006/relationships/image"/></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9.png" Type="http://schemas.openxmlformats.org/officeDocument/2006/relationships/image"/></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0.png" Type="http://schemas.openxmlformats.org/officeDocument/2006/relationships/image"/></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1.png" Type="http://schemas.openxmlformats.org/officeDocument/2006/relationships/image"/></Relationships>
</file>

<file path=ppt/slides/_rels/slide7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2.png" Type="http://schemas.openxmlformats.org/officeDocument/2006/relationships/image"/></Relationships>
</file>

<file path=ppt/slides/_rels/slide7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3.png" Type="http://schemas.openxmlformats.org/officeDocument/2006/relationships/image"/></Relationships>
</file>

<file path=ppt/slides/_rels/slide7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s>
</file>

<file path=ppt/slides/_rels/slide7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8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6.png" Type="http://schemas.openxmlformats.org/officeDocument/2006/relationships/image"/><Relationship Id="rId3" Target="../media/image8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DBDB78"/>
        </a:solidFill>
      </p:bgPr>
    </p:bg>
    <p:spTree>
      <p:nvGrpSpPr>
        <p:cNvPr id="1" name=""/>
        <p:cNvGrpSpPr/>
        <p:nvPr/>
      </p:nvGrpSpPr>
      <p:grpSpPr>
        <a:xfrm>
          <a:off x="0" y="0"/>
          <a:ext cx="0" cy="0"/>
          <a:chOff x="0" y="0"/>
          <a:chExt cx="0" cy="0"/>
        </a:xfrm>
      </p:grpSpPr>
      <p:grpSp>
        <p:nvGrpSpPr>
          <p:cNvPr name="Group 2" id="2"/>
          <p:cNvGrpSpPr/>
          <p:nvPr/>
        </p:nvGrpSpPr>
        <p:grpSpPr>
          <a:xfrm rot="0">
            <a:off x="2018956" y="942862"/>
            <a:ext cx="13390625" cy="6765615"/>
            <a:chOff x="0" y="0"/>
            <a:chExt cx="6349873" cy="3208274"/>
          </a:xfrm>
        </p:grpSpPr>
        <p:sp>
          <p:nvSpPr>
            <p:cNvPr name="Freeform 3" id="3"/>
            <p:cNvSpPr/>
            <p:nvPr/>
          </p:nvSpPr>
          <p:spPr>
            <a:xfrm flipH="false" flipV="false" rot="0">
              <a:off x="6350" y="6350"/>
              <a:ext cx="6337173" cy="3195574"/>
            </a:xfrm>
            <a:custGeom>
              <a:avLst/>
              <a:gdLst/>
              <a:ahLst/>
              <a:cxnLst/>
              <a:rect r="r" b="b" t="t" l="l"/>
              <a:pathLst>
                <a:path h="3195574" w="6337173">
                  <a:moveTo>
                    <a:pt x="6083173" y="3195574"/>
                  </a:moveTo>
                  <a:lnTo>
                    <a:pt x="254000" y="3195574"/>
                  </a:lnTo>
                  <a:cubicBezTo>
                    <a:pt x="113665" y="3195574"/>
                    <a:pt x="0" y="3081909"/>
                    <a:pt x="0" y="2941574"/>
                  </a:cubicBezTo>
                  <a:lnTo>
                    <a:pt x="0" y="254000"/>
                  </a:lnTo>
                  <a:cubicBezTo>
                    <a:pt x="0" y="113665"/>
                    <a:pt x="113665" y="0"/>
                    <a:pt x="254000" y="0"/>
                  </a:cubicBezTo>
                  <a:lnTo>
                    <a:pt x="6083173" y="0"/>
                  </a:lnTo>
                  <a:cubicBezTo>
                    <a:pt x="6223508" y="0"/>
                    <a:pt x="6337173" y="113665"/>
                    <a:pt x="6337173" y="254000"/>
                  </a:cubicBezTo>
                  <a:lnTo>
                    <a:pt x="6337173" y="2941574"/>
                  </a:lnTo>
                  <a:cubicBezTo>
                    <a:pt x="6337173" y="3081782"/>
                    <a:pt x="6223381" y="3195574"/>
                    <a:pt x="6083173" y="3195574"/>
                  </a:cubicBezTo>
                  <a:close/>
                </a:path>
              </a:pathLst>
            </a:custGeom>
            <a:solidFill>
              <a:srgbClr val="FFFAEE"/>
            </a:solidFill>
          </p:spPr>
        </p:sp>
        <p:sp>
          <p:nvSpPr>
            <p:cNvPr name="Freeform 4" id="4"/>
            <p:cNvSpPr/>
            <p:nvPr/>
          </p:nvSpPr>
          <p:spPr>
            <a:xfrm flipH="false" flipV="false" rot="0">
              <a:off x="0" y="0"/>
              <a:ext cx="6349873" cy="3208274"/>
            </a:xfrm>
            <a:custGeom>
              <a:avLst/>
              <a:gdLst/>
              <a:ahLst/>
              <a:cxnLst/>
              <a:rect r="r" b="b" t="t" l="l"/>
              <a:pathLst>
                <a:path h="3208274" w="6349873">
                  <a:moveTo>
                    <a:pt x="6089523" y="0"/>
                  </a:moveTo>
                  <a:lnTo>
                    <a:pt x="260350" y="0"/>
                  </a:lnTo>
                  <a:cubicBezTo>
                    <a:pt x="116840" y="0"/>
                    <a:pt x="0" y="116840"/>
                    <a:pt x="0" y="260350"/>
                  </a:cubicBezTo>
                  <a:lnTo>
                    <a:pt x="0" y="2947924"/>
                  </a:lnTo>
                  <a:cubicBezTo>
                    <a:pt x="0" y="3091434"/>
                    <a:pt x="116840" y="3208274"/>
                    <a:pt x="260350" y="3208274"/>
                  </a:cubicBezTo>
                  <a:lnTo>
                    <a:pt x="6089523" y="3208274"/>
                  </a:lnTo>
                  <a:cubicBezTo>
                    <a:pt x="6233033" y="3208274"/>
                    <a:pt x="6349873" y="3091434"/>
                    <a:pt x="6349873" y="2947924"/>
                  </a:cubicBezTo>
                  <a:lnTo>
                    <a:pt x="6349873" y="260350"/>
                  </a:lnTo>
                  <a:cubicBezTo>
                    <a:pt x="6349873" y="116840"/>
                    <a:pt x="6233033" y="0"/>
                    <a:pt x="6089523" y="0"/>
                  </a:cubicBezTo>
                  <a:close/>
                  <a:moveTo>
                    <a:pt x="260350" y="12700"/>
                  </a:moveTo>
                  <a:lnTo>
                    <a:pt x="6089523" y="12700"/>
                  </a:lnTo>
                  <a:cubicBezTo>
                    <a:pt x="6226048" y="12700"/>
                    <a:pt x="6337173" y="123825"/>
                    <a:pt x="6337173" y="260350"/>
                  </a:cubicBezTo>
                  <a:lnTo>
                    <a:pt x="6337173" y="599440"/>
                  </a:lnTo>
                  <a:lnTo>
                    <a:pt x="12700" y="599440"/>
                  </a:lnTo>
                  <a:lnTo>
                    <a:pt x="12700" y="260350"/>
                  </a:lnTo>
                  <a:cubicBezTo>
                    <a:pt x="12700" y="123825"/>
                    <a:pt x="123825" y="12700"/>
                    <a:pt x="260350" y="12700"/>
                  </a:cubicBezTo>
                  <a:close/>
                  <a:moveTo>
                    <a:pt x="12700" y="2947924"/>
                  </a:moveTo>
                  <a:lnTo>
                    <a:pt x="12700" y="612140"/>
                  </a:lnTo>
                  <a:lnTo>
                    <a:pt x="5737606" y="612140"/>
                  </a:lnTo>
                  <a:lnTo>
                    <a:pt x="5737606" y="3195574"/>
                  </a:lnTo>
                  <a:lnTo>
                    <a:pt x="260350" y="3195574"/>
                  </a:lnTo>
                  <a:cubicBezTo>
                    <a:pt x="123825" y="3195574"/>
                    <a:pt x="12700" y="3084449"/>
                    <a:pt x="12700" y="2947924"/>
                  </a:cubicBezTo>
                  <a:close/>
                  <a:moveTo>
                    <a:pt x="6089523" y="3195574"/>
                  </a:moveTo>
                  <a:lnTo>
                    <a:pt x="5750433" y="3195574"/>
                  </a:lnTo>
                  <a:lnTo>
                    <a:pt x="5750433" y="612140"/>
                  </a:lnTo>
                  <a:lnTo>
                    <a:pt x="6337173" y="612140"/>
                  </a:lnTo>
                  <a:lnTo>
                    <a:pt x="6337173" y="2947924"/>
                  </a:lnTo>
                  <a:cubicBezTo>
                    <a:pt x="6337173" y="3084449"/>
                    <a:pt x="6226048" y="3195574"/>
                    <a:pt x="6089523" y="3195574"/>
                  </a:cubicBezTo>
                  <a:close/>
                </a:path>
              </a:pathLst>
            </a:custGeom>
            <a:solidFill>
              <a:srgbClr val="191919"/>
            </a:solidFill>
          </p:spPr>
        </p:sp>
      </p:grpSp>
      <p:graphicFrame>
        <p:nvGraphicFramePr>
          <p:cNvPr name="Table 5" id="5"/>
          <p:cNvGraphicFramePr>
            <a:graphicFrameLocks noGrp="true"/>
          </p:cNvGraphicFramePr>
          <p:nvPr/>
        </p:nvGraphicFramePr>
        <p:xfrm>
          <a:off x="715298" y="8956968"/>
          <a:ext cx="17259300" cy="1155115"/>
        </p:xfrm>
        <a:graphic>
          <a:graphicData uri="http://schemas.openxmlformats.org/drawingml/2006/table">
            <a:tbl>
              <a:tblPr/>
              <a:tblGrid>
                <a:gridCol w="4480442"/>
                <a:gridCol w="10261260"/>
                <a:gridCol w="2517598"/>
              </a:tblGrid>
              <a:tr h="1155115">
                <a:tc>
                  <a:txBody>
                    <a:bodyPr anchor="t" rtlCol="false"/>
                    <a:lstStyle/>
                    <a:p>
                      <a:pPr algn="l">
                        <a:lnSpc>
                          <a:spcPts val="2639"/>
                        </a:lnSpc>
                        <a:defRPr/>
                      </a:pPr>
                      <a:endParaRPr lang="en-US" sz="1100"/>
                    </a:p>
                  </a:txBody>
                  <a:tcPr marL="190500" marR="190500" marT="190500" marB="190500" anchor="ctr">
                    <a:lnL cmpd="sng" algn="ctr" cap="flat" w="19050">
                      <a:solidFill>
                        <a:srgbClr val="DBDB78"/>
                      </a:solidFill>
                      <a:prstDash val="solid"/>
                      <a:round/>
                      <a:headEnd type="none" w="med" len="med"/>
                      <a:tailEnd type="none" w="med" len="med"/>
                    </a:lnL>
                    <a:lnR cmpd="sng" algn="ctr" cap="flat" w="19050">
                      <a:solidFill>
                        <a:srgbClr val="191919"/>
                      </a:solidFill>
                      <a:prstDash val="solid"/>
                      <a:round/>
                      <a:headEnd type="none" w="med" len="med"/>
                      <a:tailEnd type="none" w="med" len="med"/>
                    </a:lnR>
                    <a:lnT cmpd="sng" algn="ctr" cap="flat" w="19050">
                      <a:solidFill>
                        <a:srgbClr val="DBDB78"/>
                      </a:solidFill>
                      <a:prstDash val="solid"/>
                      <a:round/>
                      <a:headEnd type="none" w="med" len="med"/>
                      <a:tailEnd type="none" w="med" len="med"/>
                    </a:lnT>
                    <a:lnB cmpd="sng" algn="ctr" cap="flat" w="19050">
                      <a:solidFill>
                        <a:srgbClr val="191919"/>
                      </a:solidFill>
                      <a:prstDash val="solid"/>
                      <a:round/>
                      <a:headEnd type="none" w="med" len="med"/>
                      <a:tailEnd type="none" w="med" len="med"/>
                    </a:lnB>
                  </a:tcPr>
                </a:tc>
                <a:tc>
                  <a:txBody>
                    <a:bodyPr anchor="t" rtlCol="false"/>
                    <a:lstStyle/>
                    <a:p>
                      <a:pPr algn="ctr">
                        <a:lnSpc>
                          <a:spcPts val="4250"/>
                        </a:lnSpc>
                        <a:defRPr/>
                      </a:pPr>
                      <a:endParaRPr lang="en-US" sz="1100"/>
                    </a:p>
                  </a:txBody>
                  <a:tcPr marL="190500" marR="190500" marT="190500" marB="190500" anchor="ctr">
                    <a:lnL cmpd="sng" algn="ctr" cap="flat" w="19050">
                      <a:solidFill>
                        <a:srgbClr val="191919"/>
                      </a:solidFill>
                      <a:prstDash val="solid"/>
                      <a:round/>
                      <a:headEnd type="none" w="med" len="med"/>
                      <a:tailEnd type="none" w="med" len="med"/>
                    </a:lnL>
                    <a:lnR cmpd="sng" algn="ctr" cap="flat" w="19050">
                      <a:solidFill>
                        <a:srgbClr val="191919"/>
                      </a:solidFill>
                      <a:prstDash val="solid"/>
                      <a:round/>
                      <a:headEnd type="none" w="med" len="med"/>
                      <a:tailEnd type="none" w="med" len="med"/>
                    </a:lnR>
                    <a:lnT cmpd="sng" algn="ctr" cap="flat" w="19050">
                      <a:solidFill>
                        <a:srgbClr val="DBDB78"/>
                      </a:solidFill>
                      <a:prstDash val="solid"/>
                      <a:round/>
                      <a:headEnd type="none" w="med" len="med"/>
                      <a:tailEnd type="none" w="med" len="med"/>
                    </a:lnT>
                    <a:lnB cmpd="sng" algn="ctr" cap="flat" w="19050">
                      <a:solidFill>
                        <a:srgbClr val="191919"/>
                      </a:solidFill>
                      <a:prstDash val="solid"/>
                      <a:round/>
                      <a:headEnd type="none" w="med" len="med"/>
                      <a:tailEnd type="none" w="med" len="med"/>
                    </a:lnB>
                  </a:tcPr>
                </a:tc>
                <a:tc>
                  <a:txBody>
                    <a:bodyPr anchor="t" rtlCol="false"/>
                    <a:lstStyle/>
                    <a:p>
                      <a:pPr algn="ctr">
                        <a:lnSpc>
                          <a:spcPts val="3079"/>
                        </a:lnSpc>
                        <a:defRPr/>
                      </a:pPr>
                      <a:endParaRPr lang="en-US" sz="1100"/>
                    </a:p>
                  </a:txBody>
                  <a:tcPr marL="190500" marR="190500" marT="190500" marB="190500" anchor="ctr">
                    <a:lnL cmpd="sng" algn="ctr" cap="flat" w="19050">
                      <a:solidFill>
                        <a:srgbClr val="191919"/>
                      </a:solidFill>
                      <a:prstDash val="solid"/>
                      <a:round/>
                      <a:headEnd type="none" w="med" len="med"/>
                      <a:tailEnd type="none" w="med" len="med"/>
                    </a:lnL>
                    <a:lnR cmpd="sng" algn="ctr" cap="flat" w="19050">
                      <a:solidFill>
                        <a:srgbClr val="DBDB78"/>
                      </a:solidFill>
                      <a:prstDash val="solid"/>
                      <a:round/>
                      <a:headEnd type="none" w="med" len="med"/>
                      <a:tailEnd type="none" w="med" len="med"/>
                    </a:lnR>
                    <a:lnT cmpd="sng" algn="ctr" cap="flat" w="19050">
                      <a:solidFill>
                        <a:srgbClr val="DBDB78"/>
                      </a:solidFill>
                      <a:prstDash val="solid"/>
                      <a:round/>
                      <a:headEnd type="none" w="med" len="med"/>
                      <a:tailEnd type="none" w="med" len="med"/>
                    </a:lnT>
                    <a:lnB cmpd="sng" algn="ctr" cap="flat" w="19050">
                      <a:solidFill>
                        <a:srgbClr val="191919"/>
                      </a:solidFill>
                      <a:prstDash val="solid"/>
                      <a:round/>
                      <a:headEnd type="none" w="med" len="med"/>
                      <a:tailEnd type="none" w="med" len="med"/>
                    </a:lnB>
                  </a:tcPr>
                </a:tc>
              </a:tr>
            </a:tbl>
          </a:graphicData>
        </a:graphic>
      </p:graphicFrame>
      <p:grpSp>
        <p:nvGrpSpPr>
          <p:cNvPr name="Group 6" id="6"/>
          <p:cNvGrpSpPr/>
          <p:nvPr/>
        </p:nvGrpSpPr>
        <p:grpSpPr>
          <a:xfrm rot="0">
            <a:off x="-362607" y="-197069"/>
            <a:ext cx="1391307" cy="10712669"/>
            <a:chOff x="0" y="0"/>
            <a:chExt cx="366435" cy="2821444"/>
          </a:xfrm>
        </p:grpSpPr>
        <p:sp>
          <p:nvSpPr>
            <p:cNvPr name="Freeform 7" id="7"/>
            <p:cNvSpPr/>
            <p:nvPr/>
          </p:nvSpPr>
          <p:spPr>
            <a:xfrm flipH="false" flipV="false" rot="0">
              <a:off x="0" y="0"/>
              <a:ext cx="366435" cy="2821444"/>
            </a:xfrm>
            <a:custGeom>
              <a:avLst/>
              <a:gdLst/>
              <a:ahLst/>
              <a:cxnLst/>
              <a:rect r="r" b="b" t="t" l="l"/>
              <a:pathLst>
                <a:path h="2821444" w="366435">
                  <a:moveTo>
                    <a:pt x="0" y="0"/>
                  </a:moveTo>
                  <a:lnTo>
                    <a:pt x="366435" y="0"/>
                  </a:lnTo>
                  <a:lnTo>
                    <a:pt x="366435" y="2821444"/>
                  </a:lnTo>
                  <a:lnTo>
                    <a:pt x="0" y="2821444"/>
                  </a:lnTo>
                  <a:close/>
                </a:path>
              </a:pathLst>
            </a:custGeom>
            <a:solidFill>
              <a:srgbClr val="DBDB78"/>
            </a:solidFill>
            <a:ln w="19050" cap="sq">
              <a:solidFill>
                <a:srgbClr val="191919"/>
              </a:solidFill>
              <a:prstDash val="solid"/>
              <a:miter/>
            </a:ln>
          </p:spPr>
        </p:sp>
        <p:sp>
          <p:nvSpPr>
            <p:cNvPr name="TextBox 8" id="8"/>
            <p:cNvSpPr txBox="true"/>
            <p:nvPr/>
          </p:nvSpPr>
          <p:spPr>
            <a:xfrm>
              <a:off x="0" y="-66675"/>
              <a:ext cx="366435" cy="2888119"/>
            </a:xfrm>
            <a:prstGeom prst="rect">
              <a:avLst/>
            </a:prstGeom>
          </p:spPr>
          <p:txBody>
            <a:bodyPr anchor="ctr" rtlCol="false" tIns="50800" lIns="50800" bIns="50800" rIns="50800"/>
            <a:lstStyle/>
            <a:p>
              <a:pPr algn="ctr">
                <a:lnSpc>
                  <a:spcPts val="2520"/>
                </a:lnSpc>
              </a:pPr>
            </a:p>
          </p:txBody>
        </p:sp>
      </p:grpSp>
      <p:sp>
        <p:nvSpPr>
          <p:cNvPr name="Freeform 9" id="9"/>
          <p:cNvSpPr/>
          <p:nvPr/>
        </p:nvSpPr>
        <p:spPr>
          <a:xfrm flipH="false" flipV="false" rot="0">
            <a:off x="285422" y="363765"/>
            <a:ext cx="429877" cy="427585"/>
          </a:xfrm>
          <a:custGeom>
            <a:avLst/>
            <a:gdLst/>
            <a:ahLst/>
            <a:cxnLst/>
            <a:rect r="r" b="b" t="t" l="l"/>
            <a:pathLst>
              <a:path h="427585" w="429877">
                <a:moveTo>
                  <a:pt x="0" y="0"/>
                </a:moveTo>
                <a:lnTo>
                  <a:pt x="429876" y="0"/>
                </a:lnTo>
                <a:lnTo>
                  <a:pt x="429876" y="427585"/>
                </a:lnTo>
                <a:lnTo>
                  <a:pt x="0" y="427585"/>
                </a:lnTo>
                <a:lnTo>
                  <a:pt x="0" y="0"/>
                </a:lnTo>
                <a:close/>
              </a:path>
            </a:pathLst>
          </a:custGeom>
          <a:blipFill>
            <a:blip r:embed="rId2">
              <a:extLst>
                <a:ext uri="{96DAC541-7B7A-43D3-8B79-37D633B846F1}">
                  <asvg:svgBlip xmlns:asvg="http://schemas.microsoft.com/office/drawing/2016/SVG/main" r:embed="rId3"/>
                </a:ext>
              </a:extLst>
            </a:blip>
            <a:stretch>
              <a:fillRect l="-250684" t="0" r="0" b="0"/>
            </a:stretch>
          </a:blipFill>
        </p:spPr>
      </p:sp>
      <p:grpSp>
        <p:nvGrpSpPr>
          <p:cNvPr name="Group 10" id="10"/>
          <p:cNvGrpSpPr/>
          <p:nvPr/>
        </p:nvGrpSpPr>
        <p:grpSpPr>
          <a:xfrm rot="0">
            <a:off x="2640195" y="6755515"/>
            <a:ext cx="6503805" cy="1901186"/>
            <a:chOff x="0" y="0"/>
            <a:chExt cx="1712936" cy="500724"/>
          </a:xfrm>
        </p:grpSpPr>
        <p:sp>
          <p:nvSpPr>
            <p:cNvPr name="Freeform 11" id="11"/>
            <p:cNvSpPr/>
            <p:nvPr/>
          </p:nvSpPr>
          <p:spPr>
            <a:xfrm flipH="false" flipV="false" rot="0">
              <a:off x="0" y="0"/>
              <a:ext cx="1712936" cy="500724"/>
            </a:xfrm>
            <a:custGeom>
              <a:avLst/>
              <a:gdLst/>
              <a:ahLst/>
              <a:cxnLst/>
              <a:rect r="r" b="b" t="t" l="l"/>
              <a:pathLst>
                <a:path h="500724" w="1712936">
                  <a:moveTo>
                    <a:pt x="28569" y="0"/>
                  </a:moveTo>
                  <a:lnTo>
                    <a:pt x="1684368" y="0"/>
                  </a:lnTo>
                  <a:cubicBezTo>
                    <a:pt x="1700146" y="0"/>
                    <a:pt x="1712936" y="12791"/>
                    <a:pt x="1712936" y="28569"/>
                  </a:cubicBezTo>
                  <a:lnTo>
                    <a:pt x="1712936" y="472155"/>
                  </a:lnTo>
                  <a:cubicBezTo>
                    <a:pt x="1712936" y="479732"/>
                    <a:pt x="1709926" y="486999"/>
                    <a:pt x="1704569" y="492356"/>
                  </a:cubicBezTo>
                  <a:cubicBezTo>
                    <a:pt x="1699211" y="497714"/>
                    <a:pt x="1691944" y="500724"/>
                    <a:pt x="1684368" y="500724"/>
                  </a:cubicBezTo>
                  <a:lnTo>
                    <a:pt x="28569" y="500724"/>
                  </a:lnTo>
                  <a:cubicBezTo>
                    <a:pt x="12791" y="500724"/>
                    <a:pt x="0" y="487933"/>
                    <a:pt x="0" y="472155"/>
                  </a:cubicBezTo>
                  <a:lnTo>
                    <a:pt x="0" y="28569"/>
                  </a:lnTo>
                  <a:cubicBezTo>
                    <a:pt x="0" y="12791"/>
                    <a:pt x="12791" y="0"/>
                    <a:pt x="28569" y="0"/>
                  </a:cubicBezTo>
                  <a:close/>
                </a:path>
              </a:pathLst>
            </a:custGeom>
            <a:solidFill>
              <a:srgbClr val="FB8B62"/>
            </a:solidFill>
            <a:ln w="19050" cap="rnd">
              <a:solidFill>
                <a:srgbClr val="191919"/>
              </a:solidFill>
              <a:prstDash val="solid"/>
              <a:round/>
            </a:ln>
          </p:spPr>
        </p:sp>
        <p:sp>
          <p:nvSpPr>
            <p:cNvPr name="TextBox 12" id="12"/>
            <p:cNvSpPr txBox="true"/>
            <p:nvPr/>
          </p:nvSpPr>
          <p:spPr>
            <a:xfrm>
              <a:off x="0" y="-57150"/>
              <a:ext cx="1712936" cy="557874"/>
            </a:xfrm>
            <a:prstGeom prst="rect">
              <a:avLst/>
            </a:prstGeom>
          </p:spPr>
          <p:txBody>
            <a:bodyPr anchor="ctr" rtlCol="false" tIns="50800" lIns="50800" bIns="50800" rIns="50800"/>
            <a:lstStyle/>
            <a:p>
              <a:pPr algn="ctr">
                <a:lnSpc>
                  <a:spcPts val="5999"/>
                </a:lnSpc>
              </a:pPr>
              <a:r>
                <a:rPr lang="en-US" sz="4999">
                  <a:solidFill>
                    <a:srgbClr val="191919"/>
                  </a:solidFill>
                  <a:latin typeface="Telegraf"/>
                  <a:ea typeface="Telegraf"/>
                  <a:cs typeface="Telegraf"/>
                  <a:sym typeface="Telegraf"/>
                </a:rPr>
                <a:t>AKHIL ROCK BABU</a:t>
              </a:r>
            </a:p>
            <a:p>
              <a:pPr algn="ctr">
                <a:lnSpc>
                  <a:spcPts val="5999"/>
                </a:lnSpc>
              </a:pPr>
              <a:r>
                <a:rPr lang="en-US" sz="4999">
                  <a:solidFill>
                    <a:srgbClr val="191919"/>
                  </a:solidFill>
                  <a:latin typeface="Telegraf"/>
                  <a:ea typeface="Telegraf"/>
                  <a:cs typeface="Telegraf"/>
                  <a:sym typeface="Telegraf"/>
                </a:rPr>
                <a:t>MAC23MCA-2010</a:t>
              </a:r>
            </a:p>
          </p:txBody>
        </p:sp>
      </p:grpSp>
      <p:sp>
        <p:nvSpPr>
          <p:cNvPr name="Freeform 13" id="13"/>
          <p:cNvSpPr/>
          <p:nvPr/>
        </p:nvSpPr>
        <p:spPr>
          <a:xfrm flipH="false" flipV="false" rot="0">
            <a:off x="2507008" y="1406136"/>
            <a:ext cx="1483580" cy="388428"/>
          </a:xfrm>
          <a:custGeom>
            <a:avLst/>
            <a:gdLst/>
            <a:ahLst/>
            <a:cxnLst/>
            <a:rect r="r" b="b" t="t" l="l"/>
            <a:pathLst>
              <a:path h="388428" w="1483580">
                <a:moveTo>
                  <a:pt x="0" y="0"/>
                </a:moveTo>
                <a:lnTo>
                  <a:pt x="1483581" y="0"/>
                </a:lnTo>
                <a:lnTo>
                  <a:pt x="1483581" y="388429"/>
                </a:lnTo>
                <a:lnTo>
                  <a:pt x="0" y="3884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16190631" y="3030107"/>
            <a:ext cx="544126" cy="704163"/>
          </a:xfrm>
          <a:custGeom>
            <a:avLst/>
            <a:gdLst/>
            <a:ahLst/>
            <a:cxnLst/>
            <a:rect r="r" b="b" t="t" l="l"/>
            <a:pathLst>
              <a:path h="704163" w="544126">
                <a:moveTo>
                  <a:pt x="0" y="0"/>
                </a:moveTo>
                <a:lnTo>
                  <a:pt x="544126" y="0"/>
                </a:lnTo>
                <a:lnTo>
                  <a:pt x="544126" y="704163"/>
                </a:lnTo>
                <a:lnTo>
                  <a:pt x="0" y="7041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17000175" y="1014387"/>
            <a:ext cx="468675" cy="783500"/>
          </a:xfrm>
          <a:custGeom>
            <a:avLst/>
            <a:gdLst/>
            <a:ahLst/>
            <a:cxnLst/>
            <a:rect r="r" b="b" t="t" l="l"/>
            <a:pathLst>
              <a:path h="783500" w="468675">
                <a:moveTo>
                  <a:pt x="0" y="0"/>
                </a:moveTo>
                <a:lnTo>
                  <a:pt x="468675" y="0"/>
                </a:lnTo>
                <a:lnTo>
                  <a:pt x="468675" y="783499"/>
                </a:lnTo>
                <a:lnTo>
                  <a:pt x="0" y="7834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6" id="16"/>
          <p:cNvSpPr txBox="true"/>
          <p:nvPr/>
        </p:nvSpPr>
        <p:spPr>
          <a:xfrm rot="0">
            <a:off x="4634316" y="2373304"/>
            <a:ext cx="8159904" cy="3390380"/>
          </a:xfrm>
          <a:prstGeom prst="rect">
            <a:avLst/>
          </a:prstGeom>
        </p:spPr>
        <p:txBody>
          <a:bodyPr anchor="t" rtlCol="false" tIns="0" lIns="0" bIns="0" rIns="0">
            <a:spAutoFit/>
          </a:bodyPr>
          <a:lstStyle/>
          <a:p>
            <a:pPr algn="just">
              <a:lnSpc>
                <a:spcPts val="13154"/>
              </a:lnSpc>
            </a:pPr>
            <a:r>
              <a:rPr lang="en-US" sz="11959">
                <a:solidFill>
                  <a:srgbClr val="191919"/>
                </a:solidFill>
                <a:latin typeface="210 8비트"/>
                <a:ea typeface="210 8비트"/>
                <a:cs typeface="210 8비트"/>
                <a:sym typeface="210 8비트"/>
              </a:rPr>
              <a:t>CAMPUS</a:t>
            </a:r>
          </a:p>
          <a:p>
            <a:pPr algn="just">
              <a:lnSpc>
                <a:spcPts val="13154"/>
              </a:lnSpc>
            </a:pPr>
            <a:r>
              <a:rPr lang="en-US" sz="11959">
                <a:solidFill>
                  <a:srgbClr val="191919"/>
                </a:solidFill>
                <a:latin typeface="210 8비트"/>
                <a:ea typeface="210 8비트"/>
                <a:cs typeface="210 8비트"/>
                <a:sym typeface="210 8비트"/>
              </a:rPr>
              <a:t>CONNECT </a:t>
            </a:r>
          </a:p>
        </p:txBody>
      </p:sp>
      <p:sp>
        <p:nvSpPr>
          <p:cNvPr name="TextBox 17" id="17"/>
          <p:cNvSpPr txBox="true"/>
          <p:nvPr/>
        </p:nvSpPr>
        <p:spPr>
          <a:xfrm rot="0">
            <a:off x="4163441" y="5782734"/>
            <a:ext cx="9101654" cy="584203"/>
          </a:xfrm>
          <a:prstGeom prst="rect">
            <a:avLst/>
          </a:prstGeom>
        </p:spPr>
        <p:txBody>
          <a:bodyPr anchor="t" rtlCol="false" tIns="0" lIns="0" bIns="0" rIns="0">
            <a:spAutoFit/>
          </a:bodyPr>
          <a:lstStyle/>
          <a:p>
            <a:pPr algn="just">
              <a:lnSpc>
                <a:spcPts val="4400"/>
              </a:lnSpc>
            </a:pPr>
            <a:r>
              <a:rPr lang="en-US" sz="4000">
                <a:solidFill>
                  <a:srgbClr val="191919"/>
                </a:solidFill>
                <a:latin typeface="210 8비트"/>
                <a:ea typeface="210 8비트"/>
                <a:cs typeface="210 8비트"/>
                <a:sym typeface="210 8비트"/>
              </a:rPr>
              <a:t>EVENT REGISTRATION SYSTEM</a:t>
            </a:r>
          </a:p>
        </p:txBody>
      </p:sp>
      <p:grpSp>
        <p:nvGrpSpPr>
          <p:cNvPr name="Group 18" id="18"/>
          <p:cNvGrpSpPr/>
          <p:nvPr/>
        </p:nvGrpSpPr>
        <p:grpSpPr>
          <a:xfrm rot="0">
            <a:off x="11470793" y="8006375"/>
            <a:ext cx="6503805" cy="1901186"/>
            <a:chOff x="0" y="0"/>
            <a:chExt cx="1712936" cy="500724"/>
          </a:xfrm>
        </p:grpSpPr>
        <p:sp>
          <p:nvSpPr>
            <p:cNvPr name="Freeform 19" id="19"/>
            <p:cNvSpPr/>
            <p:nvPr/>
          </p:nvSpPr>
          <p:spPr>
            <a:xfrm flipH="false" flipV="false" rot="0">
              <a:off x="0" y="0"/>
              <a:ext cx="1712936" cy="500724"/>
            </a:xfrm>
            <a:custGeom>
              <a:avLst/>
              <a:gdLst/>
              <a:ahLst/>
              <a:cxnLst/>
              <a:rect r="r" b="b" t="t" l="l"/>
              <a:pathLst>
                <a:path h="500724" w="1712936">
                  <a:moveTo>
                    <a:pt x="28569" y="0"/>
                  </a:moveTo>
                  <a:lnTo>
                    <a:pt x="1684368" y="0"/>
                  </a:lnTo>
                  <a:cubicBezTo>
                    <a:pt x="1700146" y="0"/>
                    <a:pt x="1712936" y="12791"/>
                    <a:pt x="1712936" y="28569"/>
                  </a:cubicBezTo>
                  <a:lnTo>
                    <a:pt x="1712936" y="472155"/>
                  </a:lnTo>
                  <a:cubicBezTo>
                    <a:pt x="1712936" y="479732"/>
                    <a:pt x="1709926" y="486999"/>
                    <a:pt x="1704569" y="492356"/>
                  </a:cubicBezTo>
                  <a:cubicBezTo>
                    <a:pt x="1699211" y="497714"/>
                    <a:pt x="1691944" y="500724"/>
                    <a:pt x="1684368" y="500724"/>
                  </a:cubicBezTo>
                  <a:lnTo>
                    <a:pt x="28569" y="500724"/>
                  </a:lnTo>
                  <a:cubicBezTo>
                    <a:pt x="12791" y="500724"/>
                    <a:pt x="0" y="487933"/>
                    <a:pt x="0" y="472155"/>
                  </a:cubicBezTo>
                  <a:lnTo>
                    <a:pt x="0" y="28569"/>
                  </a:lnTo>
                  <a:cubicBezTo>
                    <a:pt x="0" y="12791"/>
                    <a:pt x="12791" y="0"/>
                    <a:pt x="28569" y="0"/>
                  </a:cubicBezTo>
                  <a:close/>
                </a:path>
              </a:pathLst>
            </a:custGeom>
            <a:solidFill>
              <a:srgbClr val="FB8B62"/>
            </a:solidFill>
            <a:ln w="19050" cap="rnd">
              <a:solidFill>
                <a:srgbClr val="191919"/>
              </a:solidFill>
              <a:prstDash val="solid"/>
              <a:round/>
            </a:ln>
          </p:spPr>
        </p:sp>
        <p:sp>
          <p:nvSpPr>
            <p:cNvPr name="TextBox 20" id="20"/>
            <p:cNvSpPr txBox="true"/>
            <p:nvPr/>
          </p:nvSpPr>
          <p:spPr>
            <a:xfrm>
              <a:off x="0" y="-57150"/>
              <a:ext cx="1712936" cy="557874"/>
            </a:xfrm>
            <a:prstGeom prst="rect">
              <a:avLst/>
            </a:prstGeom>
          </p:spPr>
          <p:txBody>
            <a:bodyPr anchor="ctr" rtlCol="false" tIns="50800" lIns="50800" bIns="50800" rIns="50800"/>
            <a:lstStyle/>
            <a:p>
              <a:pPr algn="ctr">
                <a:lnSpc>
                  <a:spcPts val="5999"/>
                </a:lnSpc>
              </a:pPr>
              <a:r>
                <a:rPr lang="en-US" sz="4999">
                  <a:solidFill>
                    <a:srgbClr val="191919"/>
                  </a:solidFill>
                  <a:latin typeface="Telegraf"/>
                  <a:ea typeface="Telegraf"/>
                  <a:cs typeface="Telegraf"/>
                  <a:sym typeface="Telegraf"/>
                </a:rPr>
                <a:t>PROJECT GUIDE:</a:t>
              </a:r>
            </a:p>
            <a:p>
              <a:pPr algn="ctr">
                <a:lnSpc>
                  <a:spcPts val="5999"/>
                </a:lnSpc>
              </a:pPr>
              <a:r>
                <a:rPr lang="en-US" sz="4999">
                  <a:solidFill>
                    <a:srgbClr val="191919"/>
                  </a:solidFill>
                  <a:latin typeface="Telegraf"/>
                  <a:ea typeface="Telegraf"/>
                  <a:cs typeface="Telegraf"/>
                  <a:sym typeface="Telegraf"/>
                </a:rPr>
                <a:t>Prof. BIJU SKARIA</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grpSp>
        <p:nvGrpSpPr>
          <p:cNvPr name="Group 2" id="2"/>
          <p:cNvGrpSpPr/>
          <p:nvPr/>
        </p:nvGrpSpPr>
        <p:grpSpPr>
          <a:xfrm rot="0">
            <a:off x="571875" y="278254"/>
            <a:ext cx="11367346" cy="2849875"/>
            <a:chOff x="0" y="0"/>
            <a:chExt cx="5836666" cy="1463294"/>
          </a:xfrm>
        </p:grpSpPr>
        <p:sp>
          <p:nvSpPr>
            <p:cNvPr name="Freeform 3" id="3"/>
            <p:cNvSpPr/>
            <p:nvPr/>
          </p:nvSpPr>
          <p:spPr>
            <a:xfrm flipH="false" flipV="false" rot="0">
              <a:off x="6350" y="6350"/>
              <a:ext cx="5823966" cy="1450594"/>
            </a:xfrm>
            <a:custGeom>
              <a:avLst/>
              <a:gdLst/>
              <a:ahLst/>
              <a:cxnLst/>
              <a:rect r="r" b="b" t="t" l="l"/>
              <a:pathLst>
                <a:path h="1450594" w="5823966">
                  <a:moveTo>
                    <a:pt x="5823966" y="599567"/>
                  </a:moveTo>
                  <a:lnTo>
                    <a:pt x="5823966" y="1199007"/>
                  </a:lnTo>
                  <a:lnTo>
                    <a:pt x="5823966" y="1450594"/>
                  </a:lnTo>
                  <a:lnTo>
                    <a:pt x="0" y="1450594"/>
                  </a:lnTo>
                  <a:lnTo>
                    <a:pt x="0" y="1199007"/>
                  </a:lnTo>
                  <a:lnTo>
                    <a:pt x="0" y="254000"/>
                  </a:lnTo>
                  <a:cubicBezTo>
                    <a:pt x="0" y="113665"/>
                    <a:pt x="113665" y="0"/>
                    <a:pt x="254000" y="0"/>
                  </a:cubicBezTo>
                  <a:lnTo>
                    <a:pt x="4792472" y="0"/>
                  </a:lnTo>
                  <a:cubicBezTo>
                    <a:pt x="4932680" y="0"/>
                    <a:pt x="5046472" y="113665"/>
                    <a:pt x="5046472" y="254000"/>
                  </a:cubicBezTo>
                  <a:lnTo>
                    <a:pt x="5046472" y="599567"/>
                  </a:lnTo>
                  <a:lnTo>
                    <a:pt x="5823966" y="599567"/>
                  </a:lnTo>
                  <a:close/>
                </a:path>
              </a:pathLst>
            </a:custGeom>
            <a:solidFill>
              <a:srgbClr val="DBDB78"/>
            </a:solidFill>
          </p:spPr>
        </p:sp>
        <p:sp>
          <p:nvSpPr>
            <p:cNvPr name="Freeform 4" id="4"/>
            <p:cNvSpPr/>
            <p:nvPr/>
          </p:nvSpPr>
          <p:spPr>
            <a:xfrm flipH="false" flipV="false" rot="0">
              <a:off x="0" y="0"/>
              <a:ext cx="5836666" cy="1463294"/>
            </a:xfrm>
            <a:custGeom>
              <a:avLst/>
              <a:gdLst/>
              <a:ahLst/>
              <a:cxnLst/>
              <a:rect r="r" b="b" t="t" l="l"/>
              <a:pathLst>
                <a:path h="1463294" w="5836666">
                  <a:moveTo>
                    <a:pt x="5059172" y="599567"/>
                  </a:moveTo>
                  <a:lnTo>
                    <a:pt x="5059172" y="260350"/>
                  </a:lnTo>
                  <a:cubicBezTo>
                    <a:pt x="5059172" y="116840"/>
                    <a:pt x="4942332" y="0"/>
                    <a:pt x="4798822" y="0"/>
                  </a:cubicBezTo>
                  <a:lnTo>
                    <a:pt x="260350" y="0"/>
                  </a:lnTo>
                  <a:cubicBezTo>
                    <a:pt x="116840" y="0"/>
                    <a:pt x="0" y="116840"/>
                    <a:pt x="0" y="260350"/>
                  </a:cubicBezTo>
                  <a:lnTo>
                    <a:pt x="0" y="1199007"/>
                  </a:lnTo>
                  <a:lnTo>
                    <a:pt x="0" y="1211707"/>
                  </a:lnTo>
                  <a:lnTo>
                    <a:pt x="0" y="1463294"/>
                  </a:lnTo>
                  <a:lnTo>
                    <a:pt x="5836666" y="1463294"/>
                  </a:lnTo>
                  <a:lnTo>
                    <a:pt x="5836666" y="1211707"/>
                  </a:lnTo>
                  <a:lnTo>
                    <a:pt x="5836666" y="1199007"/>
                  </a:lnTo>
                  <a:lnTo>
                    <a:pt x="5836666" y="599567"/>
                  </a:lnTo>
                  <a:lnTo>
                    <a:pt x="5059172" y="599567"/>
                  </a:lnTo>
                  <a:close/>
                  <a:moveTo>
                    <a:pt x="12700" y="1211707"/>
                  </a:moveTo>
                  <a:lnTo>
                    <a:pt x="5224526" y="1211707"/>
                  </a:lnTo>
                  <a:lnTo>
                    <a:pt x="5224526" y="1450594"/>
                  </a:lnTo>
                  <a:lnTo>
                    <a:pt x="12700" y="1450594"/>
                  </a:lnTo>
                  <a:lnTo>
                    <a:pt x="12700" y="1211707"/>
                  </a:lnTo>
                  <a:close/>
                  <a:moveTo>
                    <a:pt x="5823966" y="1450594"/>
                  </a:moveTo>
                  <a:lnTo>
                    <a:pt x="5237226" y="1450594"/>
                  </a:lnTo>
                  <a:lnTo>
                    <a:pt x="5237226" y="1211707"/>
                  </a:lnTo>
                  <a:lnTo>
                    <a:pt x="5823966" y="1211707"/>
                  </a:lnTo>
                  <a:lnTo>
                    <a:pt x="5823966" y="1450594"/>
                  </a:lnTo>
                  <a:close/>
                  <a:moveTo>
                    <a:pt x="12700" y="1199007"/>
                  </a:moveTo>
                  <a:lnTo>
                    <a:pt x="12700" y="260350"/>
                  </a:lnTo>
                  <a:cubicBezTo>
                    <a:pt x="12700" y="123825"/>
                    <a:pt x="123825" y="12700"/>
                    <a:pt x="260350" y="12700"/>
                  </a:cubicBezTo>
                  <a:lnTo>
                    <a:pt x="4798822" y="12700"/>
                  </a:lnTo>
                  <a:cubicBezTo>
                    <a:pt x="4935347" y="12700"/>
                    <a:pt x="5046472" y="123825"/>
                    <a:pt x="5046472" y="260350"/>
                  </a:cubicBezTo>
                  <a:lnTo>
                    <a:pt x="5046472" y="612267"/>
                  </a:lnTo>
                  <a:lnTo>
                    <a:pt x="5823966" y="612267"/>
                  </a:lnTo>
                  <a:lnTo>
                    <a:pt x="5823966" y="1199007"/>
                  </a:lnTo>
                  <a:lnTo>
                    <a:pt x="12700" y="1199007"/>
                  </a:lnTo>
                  <a:close/>
                </a:path>
              </a:pathLst>
            </a:custGeom>
            <a:solidFill>
              <a:srgbClr val="191919"/>
            </a:solidFill>
          </p:spPr>
        </p:sp>
      </p:grpSp>
      <p:grpSp>
        <p:nvGrpSpPr>
          <p:cNvPr name="Group 5" id="5"/>
          <p:cNvGrpSpPr/>
          <p:nvPr/>
        </p:nvGrpSpPr>
        <p:grpSpPr>
          <a:xfrm rot="0">
            <a:off x="0" y="1885838"/>
            <a:ext cx="18288000" cy="8401162"/>
            <a:chOff x="0" y="0"/>
            <a:chExt cx="4816593" cy="2212652"/>
          </a:xfrm>
        </p:grpSpPr>
        <p:sp>
          <p:nvSpPr>
            <p:cNvPr name="Freeform 6" id="6"/>
            <p:cNvSpPr/>
            <p:nvPr/>
          </p:nvSpPr>
          <p:spPr>
            <a:xfrm flipH="false" flipV="false" rot="0">
              <a:off x="0" y="0"/>
              <a:ext cx="4816592" cy="2212652"/>
            </a:xfrm>
            <a:custGeom>
              <a:avLst/>
              <a:gdLst/>
              <a:ahLst/>
              <a:cxnLst/>
              <a:rect r="r" b="b" t="t" l="l"/>
              <a:pathLst>
                <a:path h="2212652" w="4816592">
                  <a:moveTo>
                    <a:pt x="0" y="0"/>
                  </a:moveTo>
                  <a:lnTo>
                    <a:pt x="4816592" y="0"/>
                  </a:lnTo>
                  <a:lnTo>
                    <a:pt x="4816592" y="2212652"/>
                  </a:lnTo>
                  <a:lnTo>
                    <a:pt x="0" y="2212652"/>
                  </a:lnTo>
                  <a:close/>
                </a:path>
              </a:pathLst>
            </a:custGeom>
            <a:solidFill>
              <a:srgbClr val="FFFAEE"/>
            </a:solidFill>
            <a:ln w="19050" cap="sq">
              <a:solidFill>
                <a:srgbClr val="191919"/>
              </a:solidFill>
              <a:prstDash val="solid"/>
              <a:miter/>
            </a:ln>
          </p:spPr>
        </p:sp>
        <p:sp>
          <p:nvSpPr>
            <p:cNvPr name="TextBox 7" id="7"/>
            <p:cNvSpPr txBox="true"/>
            <p:nvPr/>
          </p:nvSpPr>
          <p:spPr>
            <a:xfrm>
              <a:off x="0" y="-66675"/>
              <a:ext cx="4816593" cy="2279327"/>
            </a:xfrm>
            <a:prstGeom prst="rect">
              <a:avLst/>
            </a:prstGeom>
          </p:spPr>
          <p:txBody>
            <a:bodyPr anchor="ctr" rtlCol="false" tIns="50800" lIns="50800" bIns="50800" rIns="50800"/>
            <a:lstStyle/>
            <a:p>
              <a:pPr algn="ctr">
                <a:lnSpc>
                  <a:spcPts val="2520"/>
                </a:lnSpc>
              </a:pPr>
            </a:p>
          </p:txBody>
        </p:sp>
      </p:grpSp>
      <p:sp>
        <p:nvSpPr>
          <p:cNvPr name="TextBox 8" id="8"/>
          <p:cNvSpPr txBox="true"/>
          <p:nvPr/>
        </p:nvSpPr>
        <p:spPr>
          <a:xfrm rot="0">
            <a:off x="666115" y="866664"/>
            <a:ext cx="8676303" cy="795148"/>
          </a:xfrm>
          <a:prstGeom prst="rect">
            <a:avLst/>
          </a:prstGeom>
        </p:spPr>
        <p:txBody>
          <a:bodyPr anchor="t" rtlCol="false" tIns="0" lIns="0" bIns="0" rIns="0">
            <a:spAutoFit/>
          </a:bodyPr>
          <a:lstStyle/>
          <a:p>
            <a:pPr algn="l">
              <a:lnSpc>
                <a:spcPts val="6017"/>
              </a:lnSpc>
            </a:pPr>
            <a:r>
              <a:rPr lang="en-US" sz="6017">
                <a:solidFill>
                  <a:srgbClr val="191919"/>
                </a:solidFill>
                <a:latin typeface="210 8비트"/>
                <a:ea typeface="210 8비트"/>
                <a:cs typeface="210 8비트"/>
                <a:sym typeface="210 8비트"/>
              </a:rPr>
              <a:t>LIST OF SCENARIOS</a:t>
            </a:r>
          </a:p>
        </p:txBody>
      </p:sp>
      <p:sp>
        <p:nvSpPr>
          <p:cNvPr name="Freeform 9" id="9"/>
          <p:cNvSpPr/>
          <p:nvPr/>
        </p:nvSpPr>
        <p:spPr>
          <a:xfrm flipH="false" flipV="false" rot="0">
            <a:off x="9310179" y="861056"/>
            <a:ext cx="734817" cy="692064"/>
          </a:xfrm>
          <a:custGeom>
            <a:avLst/>
            <a:gdLst/>
            <a:ahLst/>
            <a:cxnLst/>
            <a:rect r="r" b="b" t="t" l="l"/>
            <a:pathLst>
              <a:path h="692064" w="734817">
                <a:moveTo>
                  <a:pt x="0" y="0"/>
                </a:moveTo>
                <a:lnTo>
                  <a:pt x="734817" y="0"/>
                </a:lnTo>
                <a:lnTo>
                  <a:pt x="734817" y="692064"/>
                </a:lnTo>
                <a:lnTo>
                  <a:pt x="0" y="6920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331521" y="2301819"/>
            <a:ext cx="17624959" cy="7454901"/>
          </a:xfrm>
          <a:prstGeom prst="rect">
            <a:avLst/>
          </a:prstGeom>
        </p:spPr>
        <p:txBody>
          <a:bodyPr anchor="t" rtlCol="false" tIns="0" lIns="0" bIns="0" rIns="0">
            <a:spAutoFit/>
          </a:bodyPr>
          <a:lstStyle/>
          <a:p>
            <a:pPr algn="just">
              <a:lnSpc>
                <a:spcPts val="4899"/>
              </a:lnSpc>
            </a:pPr>
            <a:r>
              <a:rPr lang="en-US" sz="3499" b="true">
                <a:solidFill>
                  <a:srgbClr val="191919"/>
                </a:solidFill>
                <a:latin typeface="Telegraf Bold"/>
                <a:ea typeface="Telegraf Bold"/>
                <a:cs typeface="Telegraf Bold"/>
                <a:sym typeface="Telegraf Bold"/>
              </a:rPr>
              <a:t>Event Management Scenarios</a:t>
            </a:r>
          </a:p>
          <a:p>
            <a:pPr algn="just" marL="755646" indent="-377823" lvl="1">
              <a:lnSpc>
                <a:spcPts val="4899"/>
              </a:lnSpc>
              <a:buFont typeface="Arial"/>
              <a:buChar char="•"/>
            </a:pPr>
            <a:r>
              <a:rPr lang="en-US" sz="3499">
                <a:solidFill>
                  <a:srgbClr val="191919"/>
                </a:solidFill>
                <a:latin typeface="Telegraf"/>
                <a:ea typeface="Telegraf"/>
                <a:cs typeface="Telegraf"/>
                <a:sym typeface="Telegraf"/>
              </a:rPr>
              <a:t>An organizer creates a new event by providing event details (name, date, venue, description, ticket price, etc.).</a:t>
            </a:r>
          </a:p>
          <a:p>
            <a:pPr algn="just" marL="755646" indent="-377823" lvl="1">
              <a:lnSpc>
                <a:spcPts val="4899"/>
              </a:lnSpc>
              <a:buFont typeface="Arial"/>
              <a:buChar char="•"/>
            </a:pPr>
            <a:r>
              <a:rPr lang="en-US" sz="3499">
                <a:solidFill>
                  <a:srgbClr val="191919"/>
                </a:solidFill>
                <a:latin typeface="Telegraf"/>
                <a:ea typeface="Telegraf"/>
                <a:cs typeface="Telegraf"/>
                <a:sym typeface="Telegraf"/>
              </a:rPr>
              <a:t>An organizer uses the jQuery form builder to add specific fields.</a:t>
            </a:r>
          </a:p>
          <a:p>
            <a:pPr algn="just" marL="755646" indent="-377823" lvl="1">
              <a:lnSpc>
                <a:spcPts val="4899"/>
              </a:lnSpc>
              <a:buFont typeface="Arial"/>
              <a:buChar char="•"/>
            </a:pPr>
            <a:r>
              <a:rPr lang="en-US" sz="3499">
                <a:solidFill>
                  <a:srgbClr val="191919"/>
                </a:solidFill>
                <a:latin typeface="Telegraf"/>
                <a:ea typeface="Telegraf"/>
                <a:cs typeface="Telegraf"/>
                <a:sym typeface="Telegraf"/>
              </a:rPr>
              <a:t>An organizer adds co-organizers to assist in managing events.</a:t>
            </a:r>
          </a:p>
          <a:p>
            <a:pPr algn="just">
              <a:lnSpc>
                <a:spcPts val="4899"/>
              </a:lnSpc>
            </a:pPr>
          </a:p>
          <a:p>
            <a:pPr algn="just">
              <a:lnSpc>
                <a:spcPts val="4899"/>
              </a:lnSpc>
            </a:pPr>
          </a:p>
          <a:p>
            <a:pPr algn="just">
              <a:lnSpc>
                <a:spcPts val="4899"/>
              </a:lnSpc>
            </a:pPr>
            <a:r>
              <a:rPr lang="en-US" sz="3499" b="true">
                <a:solidFill>
                  <a:srgbClr val="191919"/>
                </a:solidFill>
                <a:latin typeface="Telegraf Bold"/>
                <a:ea typeface="Telegraf Bold"/>
                <a:cs typeface="Telegraf Bold"/>
                <a:sym typeface="Telegraf Bold"/>
              </a:rPr>
              <a:t>Registration and Payment Scenarios</a:t>
            </a:r>
          </a:p>
          <a:p>
            <a:pPr algn="just" marL="755646" indent="-377823" lvl="1">
              <a:lnSpc>
                <a:spcPts val="4899"/>
              </a:lnSpc>
              <a:buFont typeface="Arial"/>
              <a:buChar char="•"/>
            </a:pPr>
            <a:r>
              <a:rPr lang="en-US" sz="3499">
                <a:solidFill>
                  <a:srgbClr val="191919"/>
                </a:solidFill>
                <a:latin typeface="Telegraf"/>
                <a:ea typeface="Telegraf"/>
                <a:cs typeface="Telegraf"/>
                <a:sym typeface="Telegraf"/>
              </a:rPr>
              <a:t>A participant views a list of available events.</a:t>
            </a:r>
          </a:p>
          <a:p>
            <a:pPr algn="just" marL="755646" indent="-377823" lvl="1">
              <a:lnSpc>
                <a:spcPts val="4899"/>
              </a:lnSpc>
              <a:buFont typeface="Arial"/>
              <a:buChar char="•"/>
            </a:pPr>
            <a:r>
              <a:rPr lang="en-US" sz="3499">
                <a:solidFill>
                  <a:srgbClr val="191919"/>
                </a:solidFill>
                <a:latin typeface="Telegraf"/>
                <a:ea typeface="Telegraf"/>
                <a:cs typeface="Telegraf"/>
                <a:sym typeface="Telegraf"/>
              </a:rPr>
              <a:t>A participant selects an event and completes the registration process.</a:t>
            </a:r>
          </a:p>
          <a:p>
            <a:pPr algn="just" marL="755646" indent="-377823" lvl="1">
              <a:lnSpc>
                <a:spcPts val="4899"/>
              </a:lnSpc>
              <a:buFont typeface="Arial"/>
              <a:buChar char="•"/>
            </a:pPr>
            <a:r>
              <a:rPr lang="en-US" sz="3499">
                <a:solidFill>
                  <a:srgbClr val="191919"/>
                </a:solidFill>
                <a:latin typeface="Telegraf"/>
                <a:ea typeface="Telegraf"/>
                <a:cs typeface="Telegraf"/>
                <a:sym typeface="Telegraf"/>
              </a:rPr>
              <a:t>A participant uploads required documents for the event during registration. </a:t>
            </a:r>
          </a:p>
          <a:p>
            <a:pPr algn="just" marL="755646" indent="-377823" lvl="1">
              <a:lnSpc>
                <a:spcPts val="4899"/>
              </a:lnSpc>
              <a:buFont typeface="Arial"/>
              <a:buChar char="•"/>
            </a:pPr>
            <a:r>
              <a:rPr lang="en-US" sz="3499">
                <a:solidFill>
                  <a:srgbClr val="191919"/>
                </a:solidFill>
                <a:latin typeface="Telegraf"/>
                <a:ea typeface="Telegraf"/>
                <a:cs typeface="Telegraf"/>
                <a:sym typeface="Telegraf"/>
              </a:rPr>
              <a:t>A participant makes an online payment for the event and receives an event ticket</a:t>
            </a:r>
          </a:p>
        </p:txBody>
      </p:sp>
      <p:sp>
        <p:nvSpPr>
          <p:cNvPr name="TextBox 11" id="11"/>
          <p:cNvSpPr txBox="true"/>
          <p:nvPr/>
        </p:nvSpPr>
        <p:spPr>
          <a:xfrm rot="0">
            <a:off x="16547434" y="743984"/>
            <a:ext cx="474464" cy="1167493"/>
          </a:xfrm>
          <a:prstGeom prst="rect">
            <a:avLst/>
          </a:prstGeom>
        </p:spPr>
        <p:txBody>
          <a:bodyPr anchor="t" rtlCol="false" tIns="0" lIns="0" bIns="0" rIns="0">
            <a:spAutoFit/>
          </a:bodyPr>
          <a:lstStyle/>
          <a:p>
            <a:pPr algn="ctr">
              <a:lnSpc>
                <a:spcPts val="8940"/>
              </a:lnSpc>
              <a:spcBef>
                <a:spcPct val="0"/>
              </a:spcBef>
            </a:pPr>
            <a:r>
              <a:rPr lang="en-US" b="true" sz="6386">
                <a:solidFill>
                  <a:srgbClr val="191919"/>
                </a:solidFill>
                <a:latin typeface="Telegraf Bold"/>
                <a:ea typeface="Telegraf Bold"/>
                <a:cs typeface="Telegraf Bold"/>
                <a:sym typeface="Telegraf Bold"/>
              </a:rPr>
              <a:t>7</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grpSp>
        <p:nvGrpSpPr>
          <p:cNvPr name="Group 2" id="2"/>
          <p:cNvGrpSpPr/>
          <p:nvPr/>
        </p:nvGrpSpPr>
        <p:grpSpPr>
          <a:xfrm rot="0">
            <a:off x="571875" y="278254"/>
            <a:ext cx="11367346" cy="2849875"/>
            <a:chOff x="0" y="0"/>
            <a:chExt cx="5836666" cy="1463294"/>
          </a:xfrm>
        </p:grpSpPr>
        <p:sp>
          <p:nvSpPr>
            <p:cNvPr name="Freeform 3" id="3"/>
            <p:cNvSpPr/>
            <p:nvPr/>
          </p:nvSpPr>
          <p:spPr>
            <a:xfrm flipH="false" flipV="false" rot="0">
              <a:off x="6350" y="6350"/>
              <a:ext cx="5823966" cy="1450594"/>
            </a:xfrm>
            <a:custGeom>
              <a:avLst/>
              <a:gdLst/>
              <a:ahLst/>
              <a:cxnLst/>
              <a:rect r="r" b="b" t="t" l="l"/>
              <a:pathLst>
                <a:path h="1450594" w="5823966">
                  <a:moveTo>
                    <a:pt x="5823966" y="599567"/>
                  </a:moveTo>
                  <a:lnTo>
                    <a:pt x="5823966" y="1199007"/>
                  </a:lnTo>
                  <a:lnTo>
                    <a:pt x="5823966" y="1450594"/>
                  </a:lnTo>
                  <a:lnTo>
                    <a:pt x="0" y="1450594"/>
                  </a:lnTo>
                  <a:lnTo>
                    <a:pt x="0" y="1199007"/>
                  </a:lnTo>
                  <a:lnTo>
                    <a:pt x="0" y="254000"/>
                  </a:lnTo>
                  <a:cubicBezTo>
                    <a:pt x="0" y="113665"/>
                    <a:pt x="113665" y="0"/>
                    <a:pt x="254000" y="0"/>
                  </a:cubicBezTo>
                  <a:lnTo>
                    <a:pt x="4792472" y="0"/>
                  </a:lnTo>
                  <a:cubicBezTo>
                    <a:pt x="4932680" y="0"/>
                    <a:pt x="5046472" y="113665"/>
                    <a:pt x="5046472" y="254000"/>
                  </a:cubicBezTo>
                  <a:lnTo>
                    <a:pt x="5046472" y="599567"/>
                  </a:lnTo>
                  <a:lnTo>
                    <a:pt x="5823966" y="599567"/>
                  </a:lnTo>
                  <a:close/>
                </a:path>
              </a:pathLst>
            </a:custGeom>
            <a:solidFill>
              <a:srgbClr val="DBDB78"/>
            </a:solidFill>
          </p:spPr>
        </p:sp>
        <p:sp>
          <p:nvSpPr>
            <p:cNvPr name="Freeform 4" id="4"/>
            <p:cNvSpPr/>
            <p:nvPr/>
          </p:nvSpPr>
          <p:spPr>
            <a:xfrm flipH="false" flipV="false" rot="0">
              <a:off x="0" y="0"/>
              <a:ext cx="5836666" cy="1463294"/>
            </a:xfrm>
            <a:custGeom>
              <a:avLst/>
              <a:gdLst/>
              <a:ahLst/>
              <a:cxnLst/>
              <a:rect r="r" b="b" t="t" l="l"/>
              <a:pathLst>
                <a:path h="1463294" w="5836666">
                  <a:moveTo>
                    <a:pt x="5059172" y="599567"/>
                  </a:moveTo>
                  <a:lnTo>
                    <a:pt x="5059172" y="260350"/>
                  </a:lnTo>
                  <a:cubicBezTo>
                    <a:pt x="5059172" y="116840"/>
                    <a:pt x="4942332" y="0"/>
                    <a:pt x="4798822" y="0"/>
                  </a:cubicBezTo>
                  <a:lnTo>
                    <a:pt x="260350" y="0"/>
                  </a:lnTo>
                  <a:cubicBezTo>
                    <a:pt x="116840" y="0"/>
                    <a:pt x="0" y="116840"/>
                    <a:pt x="0" y="260350"/>
                  </a:cubicBezTo>
                  <a:lnTo>
                    <a:pt x="0" y="1199007"/>
                  </a:lnTo>
                  <a:lnTo>
                    <a:pt x="0" y="1211707"/>
                  </a:lnTo>
                  <a:lnTo>
                    <a:pt x="0" y="1463294"/>
                  </a:lnTo>
                  <a:lnTo>
                    <a:pt x="5836666" y="1463294"/>
                  </a:lnTo>
                  <a:lnTo>
                    <a:pt x="5836666" y="1211707"/>
                  </a:lnTo>
                  <a:lnTo>
                    <a:pt x="5836666" y="1199007"/>
                  </a:lnTo>
                  <a:lnTo>
                    <a:pt x="5836666" y="599567"/>
                  </a:lnTo>
                  <a:lnTo>
                    <a:pt x="5059172" y="599567"/>
                  </a:lnTo>
                  <a:close/>
                  <a:moveTo>
                    <a:pt x="12700" y="1211707"/>
                  </a:moveTo>
                  <a:lnTo>
                    <a:pt x="5224526" y="1211707"/>
                  </a:lnTo>
                  <a:lnTo>
                    <a:pt x="5224526" y="1450594"/>
                  </a:lnTo>
                  <a:lnTo>
                    <a:pt x="12700" y="1450594"/>
                  </a:lnTo>
                  <a:lnTo>
                    <a:pt x="12700" y="1211707"/>
                  </a:lnTo>
                  <a:close/>
                  <a:moveTo>
                    <a:pt x="5823966" y="1450594"/>
                  </a:moveTo>
                  <a:lnTo>
                    <a:pt x="5237226" y="1450594"/>
                  </a:lnTo>
                  <a:lnTo>
                    <a:pt x="5237226" y="1211707"/>
                  </a:lnTo>
                  <a:lnTo>
                    <a:pt x="5823966" y="1211707"/>
                  </a:lnTo>
                  <a:lnTo>
                    <a:pt x="5823966" y="1450594"/>
                  </a:lnTo>
                  <a:close/>
                  <a:moveTo>
                    <a:pt x="12700" y="1199007"/>
                  </a:moveTo>
                  <a:lnTo>
                    <a:pt x="12700" y="260350"/>
                  </a:lnTo>
                  <a:cubicBezTo>
                    <a:pt x="12700" y="123825"/>
                    <a:pt x="123825" y="12700"/>
                    <a:pt x="260350" y="12700"/>
                  </a:cubicBezTo>
                  <a:lnTo>
                    <a:pt x="4798822" y="12700"/>
                  </a:lnTo>
                  <a:cubicBezTo>
                    <a:pt x="4935347" y="12700"/>
                    <a:pt x="5046472" y="123825"/>
                    <a:pt x="5046472" y="260350"/>
                  </a:cubicBezTo>
                  <a:lnTo>
                    <a:pt x="5046472" y="612267"/>
                  </a:lnTo>
                  <a:lnTo>
                    <a:pt x="5823966" y="612267"/>
                  </a:lnTo>
                  <a:lnTo>
                    <a:pt x="5823966" y="1199007"/>
                  </a:lnTo>
                  <a:lnTo>
                    <a:pt x="12700" y="1199007"/>
                  </a:lnTo>
                  <a:close/>
                </a:path>
              </a:pathLst>
            </a:custGeom>
            <a:solidFill>
              <a:srgbClr val="191919"/>
            </a:solidFill>
          </p:spPr>
        </p:sp>
      </p:grpSp>
      <p:grpSp>
        <p:nvGrpSpPr>
          <p:cNvPr name="Group 5" id="5"/>
          <p:cNvGrpSpPr/>
          <p:nvPr/>
        </p:nvGrpSpPr>
        <p:grpSpPr>
          <a:xfrm rot="0">
            <a:off x="0" y="1885838"/>
            <a:ext cx="18288000" cy="8401162"/>
            <a:chOff x="0" y="0"/>
            <a:chExt cx="4816593" cy="2212652"/>
          </a:xfrm>
        </p:grpSpPr>
        <p:sp>
          <p:nvSpPr>
            <p:cNvPr name="Freeform 6" id="6"/>
            <p:cNvSpPr/>
            <p:nvPr/>
          </p:nvSpPr>
          <p:spPr>
            <a:xfrm flipH="false" flipV="false" rot="0">
              <a:off x="0" y="0"/>
              <a:ext cx="4816592" cy="2212652"/>
            </a:xfrm>
            <a:custGeom>
              <a:avLst/>
              <a:gdLst/>
              <a:ahLst/>
              <a:cxnLst/>
              <a:rect r="r" b="b" t="t" l="l"/>
              <a:pathLst>
                <a:path h="2212652" w="4816592">
                  <a:moveTo>
                    <a:pt x="0" y="0"/>
                  </a:moveTo>
                  <a:lnTo>
                    <a:pt x="4816592" y="0"/>
                  </a:lnTo>
                  <a:lnTo>
                    <a:pt x="4816592" y="2212652"/>
                  </a:lnTo>
                  <a:lnTo>
                    <a:pt x="0" y="2212652"/>
                  </a:lnTo>
                  <a:close/>
                </a:path>
              </a:pathLst>
            </a:custGeom>
            <a:solidFill>
              <a:srgbClr val="FFFAEE"/>
            </a:solidFill>
            <a:ln w="19050" cap="sq">
              <a:solidFill>
                <a:srgbClr val="191919"/>
              </a:solidFill>
              <a:prstDash val="solid"/>
              <a:miter/>
            </a:ln>
          </p:spPr>
        </p:sp>
        <p:sp>
          <p:nvSpPr>
            <p:cNvPr name="TextBox 7" id="7"/>
            <p:cNvSpPr txBox="true"/>
            <p:nvPr/>
          </p:nvSpPr>
          <p:spPr>
            <a:xfrm>
              <a:off x="0" y="-66675"/>
              <a:ext cx="4816593" cy="2279327"/>
            </a:xfrm>
            <a:prstGeom prst="rect">
              <a:avLst/>
            </a:prstGeom>
          </p:spPr>
          <p:txBody>
            <a:bodyPr anchor="ctr" rtlCol="false" tIns="50800" lIns="50800" bIns="50800" rIns="50800"/>
            <a:lstStyle/>
            <a:p>
              <a:pPr algn="ctr">
                <a:lnSpc>
                  <a:spcPts val="2520"/>
                </a:lnSpc>
              </a:pPr>
            </a:p>
          </p:txBody>
        </p:sp>
      </p:grpSp>
      <p:sp>
        <p:nvSpPr>
          <p:cNvPr name="TextBox 8" id="8"/>
          <p:cNvSpPr txBox="true"/>
          <p:nvPr/>
        </p:nvSpPr>
        <p:spPr>
          <a:xfrm rot="0">
            <a:off x="666115" y="866664"/>
            <a:ext cx="8676303" cy="795148"/>
          </a:xfrm>
          <a:prstGeom prst="rect">
            <a:avLst/>
          </a:prstGeom>
        </p:spPr>
        <p:txBody>
          <a:bodyPr anchor="t" rtlCol="false" tIns="0" lIns="0" bIns="0" rIns="0">
            <a:spAutoFit/>
          </a:bodyPr>
          <a:lstStyle/>
          <a:p>
            <a:pPr algn="l">
              <a:lnSpc>
                <a:spcPts val="6017"/>
              </a:lnSpc>
            </a:pPr>
            <a:r>
              <a:rPr lang="en-US" sz="6017">
                <a:solidFill>
                  <a:srgbClr val="191919"/>
                </a:solidFill>
                <a:latin typeface="210 8비트"/>
                <a:ea typeface="210 8비트"/>
                <a:cs typeface="210 8비트"/>
                <a:sym typeface="210 8비트"/>
              </a:rPr>
              <a:t>LIST OF SCENARIOS</a:t>
            </a:r>
          </a:p>
        </p:txBody>
      </p:sp>
      <p:sp>
        <p:nvSpPr>
          <p:cNvPr name="Freeform 9" id="9"/>
          <p:cNvSpPr/>
          <p:nvPr/>
        </p:nvSpPr>
        <p:spPr>
          <a:xfrm flipH="false" flipV="false" rot="0">
            <a:off x="9310179" y="861056"/>
            <a:ext cx="734817" cy="692064"/>
          </a:xfrm>
          <a:custGeom>
            <a:avLst/>
            <a:gdLst/>
            <a:ahLst/>
            <a:cxnLst/>
            <a:rect r="r" b="b" t="t" l="l"/>
            <a:pathLst>
              <a:path h="692064" w="734817">
                <a:moveTo>
                  <a:pt x="0" y="0"/>
                </a:moveTo>
                <a:lnTo>
                  <a:pt x="734817" y="0"/>
                </a:lnTo>
                <a:lnTo>
                  <a:pt x="734817" y="692064"/>
                </a:lnTo>
                <a:lnTo>
                  <a:pt x="0" y="6920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666115" y="2437887"/>
            <a:ext cx="16756396" cy="6835776"/>
          </a:xfrm>
          <a:prstGeom prst="rect">
            <a:avLst/>
          </a:prstGeom>
        </p:spPr>
        <p:txBody>
          <a:bodyPr anchor="t" rtlCol="false" tIns="0" lIns="0" bIns="0" rIns="0">
            <a:spAutoFit/>
          </a:bodyPr>
          <a:lstStyle/>
          <a:p>
            <a:pPr algn="just">
              <a:lnSpc>
                <a:spcPts val="4899"/>
              </a:lnSpc>
            </a:pPr>
            <a:r>
              <a:rPr lang="en-US" sz="3499" b="true">
                <a:solidFill>
                  <a:srgbClr val="191919"/>
                </a:solidFill>
                <a:latin typeface="Telegraf Bold"/>
                <a:ea typeface="Telegraf Bold"/>
                <a:cs typeface="Telegraf Bold"/>
                <a:sym typeface="Telegraf Bold"/>
              </a:rPr>
              <a:t>Ticket Generation and Verification Scenarios</a:t>
            </a:r>
          </a:p>
          <a:p>
            <a:pPr algn="just" marL="755646" indent="-377823" lvl="1">
              <a:lnSpc>
                <a:spcPts val="4899"/>
              </a:lnSpc>
              <a:buFont typeface="Arial"/>
              <a:buChar char="•"/>
            </a:pPr>
            <a:r>
              <a:rPr lang="en-US" sz="3499">
                <a:solidFill>
                  <a:srgbClr val="191919"/>
                </a:solidFill>
                <a:latin typeface="Telegraf"/>
                <a:ea typeface="Telegraf"/>
                <a:cs typeface="Telegraf"/>
                <a:sym typeface="Telegraf"/>
              </a:rPr>
              <a:t>After successful registration and payment, organizers are assigned to approve/reject the registration.</a:t>
            </a:r>
          </a:p>
          <a:p>
            <a:pPr algn="just" marL="755646" indent="-377823" lvl="1">
              <a:lnSpc>
                <a:spcPts val="4899"/>
              </a:lnSpc>
              <a:buFont typeface="Arial"/>
              <a:buChar char="•"/>
            </a:pPr>
            <a:r>
              <a:rPr lang="en-US" sz="3499">
                <a:solidFill>
                  <a:srgbClr val="191919"/>
                </a:solidFill>
                <a:latin typeface="Telegraf"/>
                <a:ea typeface="Telegraf"/>
                <a:cs typeface="Telegraf"/>
                <a:sym typeface="Telegraf"/>
              </a:rPr>
              <a:t>After approval participants receives tickets for the events.</a:t>
            </a:r>
          </a:p>
          <a:p>
            <a:pPr algn="just" marL="755646" indent="-377823" lvl="1">
              <a:lnSpc>
                <a:spcPts val="4899"/>
              </a:lnSpc>
              <a:buFont typeface="Arial"/>
              <a:buChar char="•"/>
            </a:pPr>
            <a:r>
              <a:rPr lang="en-US" sz="3499">
                <a:solidFill>
                  <a:srgbClr val="191919"/>
                </a:solidFill>
                <a:latin typeface="Telegraf"/>
                <a:ea typeface="Telegraf"/>
                <a:cs typeface="Telegraf"/>
                <a:sym typeface="Telegraf"/>
              </a:rPr>
              <a:t>An organizer verifies participant tickets at the event venue for entry verification.</a:t>
            </a:r>
          </a:p>
          <a:p>
            <a:pPr algn="just">
              <a:lnSpc>
                <a:spcPts val="4899"/>
              </a:lnSpc>
            </a:pPr>
          </a:p>
          <a:p>
            <a:pPr algn="just">
              <a:lnSpc>
                <a:spcPts val="4899"/>
              </a:lnSpc>
            </a:pPr>
          </a:p>
          <a:p>
            <a:pPr algn="just">
              <a:lnSpc>
                <a:spcPts val="4899"/>
              </a:lnSpc>
            </a:pPr>
            <a:r>
              <a:rPr lang="en-US" sz="3499" b="true">
                <a:solidFill>
                  <a:srgbClr val="191919"/>
                </a:solidFill>
                <a:latin typeface="Telegraf Bold"/>
                <a:ea typeface="Telegraf Bold"/>
                <a:cs typeface="Telegraf Bold"/>
                <a:sym typeface="Telegraf Bold"/>
              </a:rPr>
              <a:t>Communication and Feedback Scenarios</a:t>
            </a:r>
          </a:p>
          <a:p>
            <a:pPr algn="just" marL="755646" indent="-377823" lvl="1">
              <a:lnSpc>
                <a:spcPts val="4899"/>
              </a:lnSpc>
              <a:buFont typeface="Arial"/>
              <a:buChar char="•"/>
            </a:pPr>
            <a:r>
              <a:rPr lang="en-US" sz="3499">
                <a:solidFill>
                  <a:srgbClr val="191919"/>
                </a:solidFill>
                <a:latin typeface="Telegraf"/>
                <a:ea typeface="Telegraf"/>
                <a:cs typeface="Telegraf"/>
                <a:sym typeface="Telegraf"/>
              </a:rPr>
              <a:t>A participant provides feedback or reviews on the event after attending. </a:t>
            </a:r>
          </a:p>
          <a:p>
            <a:pPr algn="just" marL="755646" indent="-377823" lvl="1">
              <a:lnSpc>
                <a:spcPts val="4899"/>
              </a:lnSpc>
              <a:buFont typeface="Arial"/>
              <a:buChar char="•"/>
            </a:pPr>
            <a:r>
              <a:rPr lang="en-US" sz="3499">
                <a:solidFill>
                  <a:srgbClr val="191919"/>
                </a:solidFill>
                <a:latin typeface="Telegraf"/>
                <a:ea typeface="Telegraf"/>
                <a:cs typeface="Telegraf"/>
                <a:sym typeface="Telegraf"/>
              </a:rPr>
              <a:t>An admin addresses participant feedbacks and ensures resolution.</a:t>
            </a:r>
          </a:p>
        </p:txBody>
      </p:sp>
      <p:sp>
        <p:nvSpPr>
          <p:cNvPr name="TextBox 11" id="11"/>
          <p:cNvSpPr txBox="true"/>
          <p:nvPr/>
        </p:nvSpPr>
        <p:spPr>
          <a:xfrm rot="0">
            <a:off x="16522668" y="743984"/>
            <a:ext cx="523996" cy="1167493"/>
          </a:xfrm>
          <a:prstGeom prst="rect">
            <a:avLst/>
          </a:prstGeom>
        </p:spPr>
        <p:txBody>
          <a:bodyPr anchor="t" rtlCol="false" tIns="0" lIns="0" bIns="0" rIns="0">
            <a:spAutoFit/>
          </a:bodyPr>
          <a:lstStyle/>
          <a:p>
            <a:pPr algn="ctr">
              <a:lnSpc>
                <a:spcPts val="8940"/>
              </a:lnSpc>
              <a:spcBef>
                <a:spcPct val="0"/>
              </a:spcBef>
            </a:pPr>
            <a:r>
              <a:rPr lang="en-US" b="true" sz="6386">
                <a:solidFill>
                  <a:srgbClr val="191919"/>
                </a:solidFill>
                <a:latin typeface="Telegraf Bold"/>
                <a:ea typeface="Telegraf Bold"/>
                <a:cs typeface="Telegraf Bold"/>
                <a:sym typeface="Telegraf Bold"/>
              </a:rPr>
              <a:t>8</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grpSp>
        <p:nvGrpSpPr>
          <p:cNvPr name="Group 2" id="2"/>
          <p:cNvGrpSpPr/>
          <p:nvPr/>
        </p:nvGrpSpPr>
        <p:grpSpPr>
          <a:xfrm rot="0">
            <a:off x="571875" y="278254"/>
            <a:ext cx="10039253" cy="2516913"/>
            <a:chOff x="0" y="0"/>
            <a:chExt cx="5836666" cy="1463294"/>
          </a:xfrm>
        </p:grpSpPr>
        <p:sp>
          <p:nvSpPr>
            <p:cNvPr name="Freeform 3" id="3"/>
            <p:cNvSpPr/>
            <p:nvPr/>
          </p:nvSpPr>
          <p:spPr>
            <a:xfrm flipH="false" flipV="false" rot="0">
              <a:off x="6350" y="6350"/>
              <a:ext cx="5823966" cy="1450594"/>
            </a:xfrm>
            <a:custGeom>
              <a:avLst/>
              <a:gdLst/>
              <a:ahLst/>
              <a:cxnLst/>
              <a:rect r="r" b="b" t="t" l="l"/>
              <a:pathLst>
                <a:path h="1450594" w="5823966">
                  <a:moveTo>
                    <a:pt x="5823966" y="599567"/>
                  </a:moveTo>
                  <a:lnTo>
                    <a:pt x="5823966" y="1199007"/>
                  </a:lnTo>
                  <a:lnTo>
                    <a:pt x="5823966" y="1450594"/>
                  </a:lnTo>
                  <a:lnTo>
                    <a:pt x="0" y="1450594"/>
                  </a:lnTo>
                  <a:lnTo>
                    <a:pt x="0" y="1199007"/>
                  </a:lnTo>
                  <a:lnTo>
                    <a:pt x="0" y="254000"/>
                  </a:lnTo>
                  <a:cubicBezTo>
                    <a:pt x="0" y="113665"/>
                    <a:pt x="113665" y="0"/>
                    <a:pt x="254000" y="0"/>
                  </a:cubicBezTo>
                  <a:lnTo>
                    <a:pt x="4792472" y="0"/>
                  </a:lnTo>
                  <a:cubicBezTo>
                    <a:pt x="4932680" y="0"/>
                    <a:pt x="5046472" y="113665"/>
                    <a:pt x="5046472" y="254000"/>
                  </a:cubicBezTo>
                  <a:lnTo>
                    <a:pt x="5046472" y="599567"/>
                  </a:lnTo>
                  <a:lnTo>
                    <a:pt x="5823966" y="599567"/>
                  </a:lnTo>
                  <a:close/>
                </a:path>
              </a:pathLst>
            </a:custGeom>
            <a:solidFill>
              <a:srgbClr val="DBDB78"/>
            </a:solidFill>
          </p:spPr>
        </p:sp>
        <p:sp>
          <p:nvSpPr>
            <p:cNvPr name="Freeform 4" id="4"/>
            <p:cNvSpPr/>
            <p:nvPr/>
          </p:nvSpPr>
          <p:spPr>
            <a:xfrm flipH="false" flipV="false" rot="0">
              <a:off x="0" y="0"/>
              <a:ext cx="5836666" cy="1463294"/>
            </a:xfrm>
            <a:custGeom>
              <a:avLst/>
              <a:gdLst/>
              <a:ahLst/>
              <a:cxnLst/>
              <a:rect r="r" b="b" t="t" l="l"/>
              <a:pathLst>
                <a:path h="1463294" w="5836666">
                  <a:moveTo>
                    <a:pt x="5059172" y="599567"/>
                  </a:moveTo>
                  <a:lnTo>
                    <a:pt x="5059172" y="260350"/>
                  </a:lnTo>
                  <a:cubicBezTo>
                    <a:pt x="5059172" y="116840"/>
                    <a:pt x="4942332" y="0"/>
                    <a:pt x="4798822" y="0"/>
                  </a:cubicBezTo>
                  <a:lnTo>
                    <a:pt x="260350" y="0"/>
                  </a:lnTo>
                  <a:cubicBezTo>
                    <a:pt x="116840" y="0"/>
                    <a:pt x="0" y="116840"/>
                    <a:pt x="0" y="260350"/>
                  </a:cubicBezTo>
                  <a:lnTo>
                    <a:pt x="0" y="1199007"/>
                  </a:lnTo>
                  <a:lnTo>
                    <a:pt x="0" y="1211707"/>
                  </a:lnTo>
                  <a:lnTo>
                    <a:pt x="0" y="1463294"/>
                  </a:lnTo>
                  <a:lnTo>
                    <a:pt x="5836666" y="1463294"/>
                  </a:lnTo>
                  <a:lnTo>
                    <a:pt x="5836666" y="1211707"/>
                  </a:lnTo>
                  <a:lnTo>
                    <a:pt x="5836666" y="1199007"/>
                  </a:lnTo>
                  <a:lnTo>
                    <a:pt x="5836666" y="599567"/>
                  </a:lnTo>
                  <a:lnTo>
                    <a:pt x="5059172" y="599567"/>
                  </a:lnTo>
                  <a:close/>
                  <a:moveTo>
                    <a:pt x="12700" y="1211707"/>
                  </a:moveTo>
                  <a:lnTo>
                    <a:pt x="5224526" y="1211707"/>
                  </a:lnTo>
                  <a:lnTo>
                    <a:pt x="5224526" y="1450594"/>
                  </a:lnTo>
                  <a:lnTo>
                    <a:pt x="12700" y="1450594"/>
                  </a:lnTo>
                  <a:lnTo>
                    <a:pt x="12700" y="1211707"/>
                  </a:lnTo>
                  <a:close/>
                  <a:moveTo>
                    <a:pt x="5823966" y="1450594"/>
                  </a:moveTo>
                  <a:lnTo>
                    <a:pt x="5237226" y="1450594"/>
                  </a:lnTo>
                  <a:lnTo>
                    <a:pt x="5237226" y="1211707"/>
                  </a:lnTo>
                  <a:lnTo>
                    <a:pt x="5823966" y="1211707"/>
                  </a:lnTo>
                  <a:lnTo>
                    <a:pt x="5823966" y="1450594"/>
                  </a:lnTo>
                  <a:close/>
                  <a:moveTo>
                    <a:pt x="12700" y="1199007"/>
                  </a:moveTo>
                  <a:lnTo>
                    <a:pt x="12700" y="260350"/>
                  </a:lnTo>
                  <a:cubicBezTo>
                    <a:pt x="12700" y="123825"/>
                    <a:pt x="123825" y="12700"/>
                    <a:pt x="260350" y="12700"/>
                  </a:cubicBezTo>
                  <a:lnTo>
                    <a:pt x="4798822" y="12700"/>
                  </a:lnTo>
                  <a:cubicBezTo>
                    <a:pt x="4935347" y="12700"/>
                    <a:pt x="5046472" y="123825"/>
                    <a:pt x="5046472" y="260350"/>
                  </a:cubicBezTo>
                  <a:lnTo>
                    <a:pt x="5046472" y="612267"/>
                  </a:lnTo>
                  <a:lnTo>
                    <a:pt x="5823966" y="612267"/>
                  </a:lnTo>
                  <a:lnTo>
                    <a:pt x="5823966" y="1199007"/>
                  </a:lnTo>
                  <a:lnTo>
                    <a:pt x="12700" y="1199007"/>
                  </a:lnTo>
                  <a:close/>
                </a:path>
              </a:pathLst>
            </a:custGeom>
            <a:solidFill>
              <a:srgbClr val="191919"/>
            </a:solidFill>
          </p:spPr>
        </p:sp>
      </p:grpSp>
      <p:grpSp>
        <p:nvGrpSpPr>
          <p:cNvPr name="Group 5" id="5"/>
          <p:cNvGrpSpPr/>
          <p:nvPr/>
        </p:nvGrpSpPr>
        <p:grpSpPr>
          <a:xfrm rot="0">
            <a:off x="0" y="1885838"/>
            <a:ext cx="18288000" cy="8401162"/>
            <a:chOff x="0" y="0"/>
            <a:chExt cx="4816593" cy="2212652"/>
          </a:xfrm>
        </p:grpSpPr>
        <p:sp>
          <p:nvSpPr>
            <p:cNvPr name="Freeform 6" id="6"/>
            <p:cNvSpPr/>
            <p:nvPr/>
          </p:nvSpPr>
          <p:spPr>
            <a:xfrm flipH="false" flipV="false" rot="0">
              <a:off x="0" y="0"/>
              <a:ext cx="4816592" cy="2212652"/>
            </a:xfrm>
            <a:custGeom>
              <a:avLst/>
              <a:gdLst/>
              <a:ahLst/>
              <a:cxnLst/>
              <a:rect r="r" b="b" t="t" l="l"/>
              <a:pathLst>
                <a:path h="2212652" w="4816592">
                  <a:moveTo>
                    <a:pt x="0" y="0"/>
                  </a:moveTo>
                  <a:lnTo>
                    <a:pt x="4816592" y="0"/>
                  </a:lnTo>
                  <a:lnTo>
                    <a:pt x="4816592" y="2212652"/>
                  </a:lnTo>
                  <a:lnTo>
                    <a:pt x="0" y="2212652"/>
                  </a:lnTo>
                  <a:close/>
                </a:path>
              </a:pathLst>
            </a:custGeom>
            <a:solidFill>
              <a:srgbClr val="FFFAEE"/>
            </a:solidFill>
            <a:ln w="19050" cap="sq">
              <a:solidFill>
                <a:srgbClr val="191919"/>
              </a:solidFill>
              <a:prstDash val="solid"/>
              <a:miter/>
            </a:ln>
          </p:spPr>
        </p:sp>
        <p:sp>
          <p:nvSpPr>
            <p:cNvPr name="TextBox 7" id="7"/>
            <p:cNvSpPr txBox="true"/>
            <p:nvPr/>
          </p:nvSpPr>
          <p:spPr>
            <a:xfrm>
              <a:off x="0" y="-66675"/>
              <a:ext cx="4816593" cy="2279327"/>
            </a:xfrm>
            <a:prstGeom prst="rect">
              <a:avLst/>
            </a:prstGeom>
          </p:spPr>
          <p:txBody>
            <a:bodyPr anchor="ctr" rtlCol="false" tIns="50800" lIns="50800" bIns="50800" rIns="50800"/>
            <a:lstStyle/>
            <a:p>
              <a:pPr algn="ctr">
                <a:lnSpc>
                  <a:spcPts val="2520"/>
                </a:lnSpc>
              </a:pPr>
            </a:p>
          </p:txBody>
        </p:sp>
      </p:grpSp>
      <p:sp>
        <p:nvSpPr>
          <p:cNvPr name="TextBox 8" id="8"/>
          <p:cNvSpPr txBox="true"/>
          <p:nvPr/>
        </p:nvSpPr>
        <p:spPr>
          <a:xfrm rot="0">
            <a:off x="666115" y="833987"/>
            <a:ext cx="6935668" cy="749017"/>
          </a:xfrm>
          <a:prstGeom prst="rect">
            <a:avLst/>
          </a:prstGeom>
        </p:spPr>
        <p:txBody>
          <a:bodyPr anchor="t" rtlCol="false" tIns="0" lIns="0" bIns="0" rIns="0">
            <a:spAutoFit/>
          </a:bodyPr>
          <a:lstStyle/>
          <a:p>
            <a:pPr algn="l">
              <a:lnSpc>
                <a:spcPts val="5649"/>
              </a:lnSpc>
            </a:pPr>
            <a:r>
              <a:rPr lang="en-US" sz="5649">
                <a:solidFill>
                  <a:srgbClr val="191919"/>
                </a:solidFill>
                <a:latin typeface="210 8비트"/>
                <a:ea typeface="210 8비트"/>
                <a:cs typeface="210 8비트"/>
                <a:sym typeface="210 8비트"/>
              </a:rPr>
              <a:t>BUSINESS RULES</a:t>
            </a:r>
          </a:p>
        </p:txBody>
      </p:sp>
      <p:sp>
        <p:nvSpPr>
          <p:cNvPr name="Freeform 9" id="9"/>
          <p:cNvSpPr/>
          <p:nvPr/>
        </p:nvSpPr>
        <p:spPr>
          <a:xfrm flipH="false" flipV="false" rot="0">
            <a:off x="7866331" y="682668"/>
            <a:ext cx="734817" cy="692064"/>
          </a:xfrm>
          <a:custGeom>
            <a:avLst/>
            <a:gdLst/>
            <a:ahLst/>
            <a:cxnLst/>
            <a:rect r="r" b="b" t="t" l="l"/>
            <a:pathLst>
              <a:path h="692064" w="734817">
                <a:moveTo>
                  <a:pt x="0" y="0"/>
                </a:moveTo>
                <a:lnTo>
                  <a:pt x="734817" y="0"/>
                </a:lnTo>
                <a:lnTo>
                  <a:pt x="734817" y="692064"/>
                </a:lnTo>
                <a:lnTo>
                  <a:pt x="0" y="6920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571875" y="2448205"/>
            <a:ext cx="16908757" cy="6810095"/>
          </a:xfrm>
          <a:prstGeom prst="rect">
            <a:avLst/>
          </a:prstGeom>
        </p:spPr>
        <p:txBody>
          <a:bodyPr anchor="t" rtlCol="false" tIns="0" lIns="0" bIns="0" rIns="0">
            <a:spAutoFit/>
          </a:bodyPr>
          <a:lstStyle/>
          <a:p>
            <a:pPr algn="just">
              <a:lnSpc>
                <a:spcPts val="4944"/>
              </a:lnSpc>
            </a:pPr>
            <a:r>
              <a:rPr lang="en-US" sz="3531">
                <a:solidFill>
                  <a:srgbClr val="191919"/>
                </a:solidFill>
                <a:latin typeface="210 8비트 Bold"/>
                <a:ea typeface="210 8비트 Bold"/>
                <a:cs typeface="210 8비트 Bold"/>
                <a:sym typeface="210 8비트 Bold"/>
              </a:rPr>
              <a:t>Event Registration</a:t>
            </a:r>
          </a:p>
          <a:p>
            <a:pPr algn="just" marL="762517" indent="-381259" lvl="1">
              <a:lnSpc>
                <a:spcPts val="4944"/>
              </a:lnSpc>
              <a:buFont typeface="Arial"/>
              <a:buChar char="•"/>
            </a:pPr>
            <a:r>
              <a:rPr lang="en-US" sz="3531">
                <a:solidFill>
                  <a:srgbClr val="191919"/>
                </a:solidFill>
                <a:latin typeface="210 8비트"/>
                <a:ea typeface="210 8비트"/>
                <a:cs typeface="210 8비트"/>
                <a:sym typeface="210 8비트"/>
              </a:rPr>
              <a:t>Participants must register before the specified deadline.</a:t>
            </a:r>
          </a:p>
          <a:p>
            <a:pPr algn="just" marL="762517" indent="-381259" lvl="1">
              <a:lnSpc>
                <a:spcPts val="4944"/>
              </a:lnSpc>
              <a:buFont typeface="Arial"/>
              <a:buChar char="•"/>
            </a:pPr>
            <a:r>
              <a:rPr lang="en-US" sz="3531">
                <a:solidFill>
                  <a:srgbClr val="191919"/>
                </a:solidFill>
                <a:latin typeface="210 8비트"/>
                <a:ea typeface="210 8비트"/>
                <a:cs typeface="210 8비트"/>
                <a:sym typeface="210 8비트"/>
              </a:rPr>
              <a:t>Multiple even</a:t>
            </a:r>
            <a:r>
              <a:rPr lang="en-US" sz="3531">
                <a:solidFill>
                  <a:srgbClr val="191919"/>
                </a:solidFill>
                <a:latin typeface="210 8비트"/>
                <a:ea typeface="210 8비트"/>
                <a:cs typeface="210 8비트"/>
                <a:sym typeface="210 8비트"/>
              </a:rPr>
              <a:t>t registrations are allowed but requir</a:t>
            </a:r>
            <a:r>
              <a:rPr lang="en-US" sz="3531">
                <a:solidFill>
                  <a:srgbClr val="191919"/>
                </a:solidFill>
                <a:latin typeface="210 8비트"/>
                <a:ea typeface="210 8비트"/>
                <a:cs typeface="210 8비트"/>
                <a:sym typeface="210 8비트"/>
              </a:rPr>
              <a:t>e individual completion.</a:t>
            </a:r>
          </a:p>
          <a:p>
            <a:pPr algn="just" marL="762517" indent="-381259" lvl="1">
              <a:lnSpc>
                <a:spcPts val="4944"/>
              </a:lnSpc>
              <a:buFont typeface="Arial"/>
              <a:buChar char="•"/>
            </a:pPr>
            <a:r>
              <a:rPr lang="en-US" sz="3531">
                <a:solidFill>
                  <a:srgbClr val="191919"/>
                </a:solidFill>
                <a:latin typeface="210 8비트"/>
                <a:ea typeface="210 8비트"/>
                <a:cs typeface="210 8비트"/>
                <a:sym typeface="210 8비트"/>
              </a:rPr>
              <a:t>Registr</a:t>
            </a:r>
            <a:r>
              <a:rPr lang="en-US" sz="3531">
                <a:solidFill>
                  <a:srgbClr val="191919"/>
                </a:solidFill>
                <a:latin typeface="210 8비트"/>
                <a:ea typeface="210 8비트"/>
                <a:cs typeface="210 8비트"/>
                <a:sym typeface="210 8비트"/>
              </a:rPr>
              <a:t>ations are processed on a first-come, first-serve basis until capacity is reached.</a:t>
            </a:r>
          </a:p>
          <a:p>
            <a:pPr algn="just">
              <a:lnSpc>
                <a:spcPts val="4944"/>
              </a:lnSpc>
            </a:pPr>
          </a:p>
          <a:p>
            <a:pPr algn="just">
              <a:lnSpc>
                <a:spcPts val="4944"/>
              </a:lnSpc>
            </a:pPr>
            <a:r>
              <a:rPr lang="en-US" sz="3531">
                <a:solidFill>
                  <a:srgbClr val="191919"/>
                </a:solidFill>
                <a:latin typeface="210 8비트 Bold"/>
                <a:ea typeface="210 8비트 Bold"/>
                <a:cs typeface="210 8비트 Bold"/>
                <a:sym typeface="210 8비트 Bold"/>
              </a:rPr>
              <a:t>Event Payment</a:t>
            </a:r>
          </a:p>
          <a:p>
            <a:pPr algn="just" marL="762517" indent="-381259" lvl="1">
              <a:lnSpc>
                <a:spcPts val="4944"/>
              </a:lnSpc>
              <a:buFont typeface="Arial"/>
              <a:buChar char="•"/>
            </a:pPr>
            <a:r>
              <a:rPr lang="en-US" sz="3531">
                <a:solidFill>
                  <a:srgbClr val="191919"/>
                </a:solidFill>
                <a:latin typeface="210 8비트"/>
                <a:ea typeface="210 8비트"/>
                <a:cs typeface="210 8비트"/>
                <a:sym typeface="210 8비트"/>
              </a:rPr>
              <a:t>Payments must be made within the designated window.</a:t>
            </a:r>
          </a:p>
          <a:p>
            <a:pPr algn="just" marL="762517" indent="-381259" lvl="1">
              <a:lnSpc>
                <a:spcPts val="4944"/>
              </a:lnSpc>
              <a:buFont typeface="Arial"/>
              <a:buChar char="•"/>
            </a:pPr>
            <a:r>
              <a:rPr lang="en-US" sz="3531">
                <a:solidFill>
                  <a:srgbClr val="191919"/>
                </a:solidFill>
                <a:latin typeface="210 8비트"/>
                <a:ea typeface="210 8비트"/>
                <a:cs typeface="210 8비트"/>
                <a:sym typeface="210 8비트"/>
              </a:rPr>
              <a:t>Payment confirmation is required for ticket issuance or access to event materials.</a:t>
            </a:r>
          </a:p>
        </p:txBody>
      </p:sp>
      <p:sp>
        <p:nvSpPr>
          <p:cNvPr name="TextBox 11" id="11"/>
          <p:cNvSpPr txBox="true"/>
          <p:nvPr/>
        </p:nvSpPr>
        <p:spPr>
          <a:xfrm rot="0">
            <a:off x="16281439" y="743984"/>
            <a:ext cx="1006455" cy="1167493"/>
          </a:xfrm>
          <a:prstGeom prst="rect">
            <a:avLst/>
          </a:prstGeom>
        </p:spPr>
        <p:txBody>
          <a:bodyPr anchor="t" rtlCol="false" tIns="0" lIns="0" bIns="0" rIns="0">
            <a:spAutoFit/>
          </a:bodyPr>
          <a:lstStyle/>
          <a:p>
            <a:pPr algn="ctr">
              <a:lnSpc>
                <a:spcPts val="8940"/>
              </a:lnSpc>
              <a:spcBef>
                <a:spcPct val="0"/>
              </a:spcBef>
            </a:pPr>
            <a:r>
              <a:rPr lang="en-US" b="true" sz="6386">
                <a:solidFill>
                  <a:srgbClr val="191919"/>
                </a:solidFill>
                <a:latin typeface="Telegraf Bold"/>
                <a:ea typeface="Telegraf Bold"/>
                <a:cs typeface="Telegraf Bold"/>
                <a:sym typeface="Telegraf Bold"/>
              </a:rPr>
              <a:t>10</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grpSp>
        <p:nvGrpSpPr>
          <p:cNvPr name="Group 2" id="2"/>
          <p:cNvGrpSpPr/>
          <p:nvPr/>
        </p:nvGrpSpPr>
        <p:grpSpPr>
          <a:xfrm rot="0">
            <a:off x="571875" y="278254"/>
            <a:ext cx="10039253" cy="2516913"/>
            <a:chOff x="0" y="0"/>
            <a:chExt cx="5836666" cy="1463294"/>
          </a:xfrm>
        </p:grpSpPr>
        <p:sp>
          <p:nvSpPr>
            <p:cNvPr name="Freeform 3" id="3"/>
            <p:cNvSpPr/>
            <p:nvPr/>
          </p:nvSpPr>
          <p:spPr>
            <a:xfrm flipH="false" flipV="false" rot="0">
              <a:off x="6350" y="6350"/>
              <a:ext cx="5823966" cy="1450594"/>
            </a:xfrm>
            <a:custGeom>
              <a:avLst/>
              <a:gdLst/>
              <a:ahLst/>
              <a:cxnLst/>
              <a:rect r="r" b="b" t="t" l="l"/>
              <a:pathLst>
                <a:path h="1450594" w="5823966">
                  <a:moveTo>
                    <a:pt x="5823966" y="599567"/>
                  </a:moveTo>
                  <a:lnTo>
                    <a:pt x="5823966" y="1199007"/>
                  </a:lnTo>
                  <a:lnTo>
                    <a:pt x="5823966" y="1450594"/>
                  </a:lnTo>
                  <a:lnTo>
                    <a:pt x="0" y="1450594"/>
                  </a:lnTo>
                  <a:lnTo>
                    <a:pt x="0" y="1199007"/>
                  </a:lnTo>
                  <a:lnTo>
                    <a:pt x="0" y="254000"/>
                  </a:lnTo>
                  <a:cubicBezTo>
                    <a:pt x="0" y="113665"/>
                    <a:pt x="113665" y="0"/>
                    <a:pt x="254000" y="0"/>
                  </a:cubicBezTo>
                  <a:lnTo>
                    <a:pt x="4792472" y="0"/>
                  </a:lnTo>
                  <a:cubicBezTo>
                    <a:pt x="4932680" y="0"/>
                    <a:pt x="5046472" y="113665"/>
                    <a:pt x="5046472" y="254000"/>
                  </a:cubicBezTo>
                  <a:lnTo>
                    <a:pt x="5046472" y="599567"/>
                  </a:lnTo>
                  <a:lnTo>
                    <a:pt x="5823966" y="599567"/>
                  </a:lnTo>
                  <a:close/>
                </a:path>
              </a:pathLst>
            </a:custGeom>
            <a:solidFill>
              <a:srgbClr val="DBDB78"/>
            </a:solidFill>
          </p:spPr>
        </p:sp>
        <p:sp>
          <p:nvSpPr>
            <p:cNvPr name="Freeform 4" id="4"/>
            <p:cNvSpPr/>
            <p:nvPr/>
          </p:nvSpPr>
          <p:spPr>
            <a:xfrm flipH="false" flipV="false" rot="0">
              <a:off x="0" y="0"/>
              <a:ext cx="5836666" cy="1463294"/>
            </a:xfrm>
            <a:custGeom>
              <a:avLst/>
              <a:gdLst/>
              <a:ahLst/>
              <a:cxnLst/>
              <a:rect r="r" b="b" t="t" l="l"/>
              <a:pathLst>
                <a:path h="1463294" w="5836666">
                  <a:moveTo>
                    <a:pt x="5059172" y="599567"/>
                  </a:moveTo>
                  <a:lnTo>
                    <a:pt x="5059172" y="260350"/>
                  </a:lnTo>
                  <a:cubicBezTo>
                    <a:pt x="5059172" y="116840"/>
                    <a:pt x="4942332" y="0"/>
                    <a:pt x="4798822" y="0"/>
                  </a:cubicBezTo>
                  <a:lnTo>
                    <a:pt x="260350" y="0"/>
                  </a:lnTo>
                  <a:cubicBezTo>
                    <a:pt x="116840" y="0"/>
                    <a:pt x="0" y="116840"/>
                    <a:pt x="0" y="260350"/>
                  </a:cubicBezTo>
                  <a:lnTo>
                    <a:pt x="0" y="1199007"/>
                  </a:lnTo>
                  <a:lnTo>
                    <a:pt x="0" y="1211707"/>
                  </a:lnTo>
                  <a:lnTo>
                    <a:pt x="0" y="1463294"/>
                  </a:lnTo>
                  <a:lnTo>
                    <a:pt x="5836666" y="1463294"/>
                  </a:lnTo>
                  <a:lnTo>
                    <a:pt x="5836666" y="1211707"/>
                  </a:lnTo>
                  <a:lnTo>
                    <a:pt x="5836666" y="1199007"/>
                  </a:lnTo>
                  <a:lnTo>
                    <a:pt x="5836666" y="599567"/>
                  </a:lnTo>
                  <a:lnTo>
                    <a:pt x="5059172" y="599567"/>
                  </a:lnTo>
                  <a:close/>
                  <a:moveTo>
                    <a:pt x="12700" y="1211707"/>
                  </a:moveTo>
                  <a:lnTo>
                    <a:pt x="5224526" y="1211707"/>
                  </a:lnTo>
                  <a:lnTo>
                    <a:pt x="5224526" y="1450594"/>
                  </a:lnTo>
                  <a:lnTo>
                    <a:pt x="12700" y="1450594"/>
                  </a:lnTo>
                  <a:lnTo>
                    <a:pt x="12700" y="1211707"/>
                  </a:lnTo>
                  <a:close/>
                  <a:moveTo>
                    <a:pt x="5823966" y="1450594"/>
                  </a:moveTo>
                  <a:lnTo>
                    <a:pt x="5237226" y="1450594"/>
                  </a:lnTo>
                  <a:lnTo>
                    <a:pt x="5237226" y="1211707"/>
                  </a:lnTo>
                  <a:lnTo>
                    <a:pt x="5823966" y="1211707"/>
                  </a:lnTo>
                  <a:lnTo>
                    <a:pt x="5823966" y="1450594"/>
                  </a:lnTo>
                  <a:close/>
                  <a:moveTo>
                    <a:pt x="12700" y="1199007"/>
                  </a:moveTo>
                  <a:lnTo>
                    <a:pt x="12700" y="260350"/>
                  </a:lnTo>
                  <a:cubicBezTo>
                    <a:pt x="12700" y="123825"/>
                    <a:pt x="123825" y="12700"/>
                    <a:pt x="260350" y="12700"/>
                  </a:cubicBezTo>
                  <a:lnTo>
                    <a:pt x="4798822" y="12700"/>
                  </a:lnTo>
                  <a:cubicBezTo>
                    <a:pt x="4935347" y="12700"/>
                    <a:pt x="5046472" y="123825"/>
                    <a:pt x="5046472" y="260350"/>
                  </a:cubicBezTo>
                  <a:lnTo>
                    <a:pt x="5046472" y="612267"/>
                  </a:lnTo>
                  <a:lnTo>
                    <a:pt x="5823966" y="612267"/>
                  </a:lnTo>
                  <a:lnTo>
                    <a:pt x="5823966" y="1199007"/>
                  </a:lnTo>
                  <a:lnTo>
                    <a:pt x="12700" y="1199007"/>
                  </a:lnTo>
                  <a:close/>
                </a:path>
              </a:pathLst>
            </a:custGeom>
            <a:solidFill>
              <a:srgbClr val="191919"/>
            </a:solidFill>
          </p:spPr>
        </p:sp>
      </p:grpSp>
      <p:grpSp>
        <p:nvGrpSpPr>
          <p:cNvPr name="Group 5" id="5"/>
          <p:cNvGrpSpPr/>
          <p:nvPr/>
        </p:nvGrpSpPr>
        <p:grpSpPr>
          <a:xfrm rot="0">
            <a:off x="0" y="1885838"/>
            <a:ext cx="18288000" cy="8401162"/>
            <a:chOff x="0" y="0"/>
            <a:chExt cx="4816593" cy="2212652"/>
          </a:xfrm>
        </p:grpSpPr>
        <p:sp>
          <p:nvSpPr>
            <p:cNvPr name="Freeform 6" id="6"/>
            <p:cNvSpPr/>
            <p:nvPr/>
          </p:nvSpPr>
          <p:spPr>
            <a:xfrm flipH="false" flipV="false" rot="0">
              <a:off x="0" y="0"/>
              <a:ext cx="4816592" cy="2212652"/>
            </a:xfrm>
            <a:custGeom>
              <a:avLst/>
              <a:gdLst/>
              <a:ahLst/>
              <a:cxnLst/>
              <a:rect r="r" b="b" t="t" l="l"/>
              <a:pathLst>
                <a:path h="2212652" w="4816592">
                  <a:moveTo>
                    <a:pt x="0" y="0"/>
                  </a:moveTo>
                  <a:lnTo>
                    <a:pt x="4816592" y="0"/>
                  </a:lnTo>
                  <a:lnTo>
                    <a:pt x="4816592" y="2212652"/>
                  </a:lnTo>
                  <a:lnTo>
                    <a:pt x="0" y="2212652"/>
                  </a:lnTo>
                  <a:close/>
                </a:path>
              </a:pathLst>
            </a:custGeom>
            <a:solidFill>
              <a:srgbClr val="FFFAEE"/>
            </a:solidFill>
            <a:ln w="19050" cap="sq">
              <a:solidFill>
                <a:srgbClr val="191919"/>
              </a:solidFill>
              <a:prstDash val="solid"/>
              <a:miter/>
            </a:ln>
          </p:spPr>
        </p:sp>
        <p:sp>
          <p:nvSpPr>
            <p:cNvPr name="TextBox 7" id="7"/>
            <p:cNvSpPr txBox="true"/>
            <p:nvPr/>
          </p:nvSpPr>
          <p:spPr>
            <a:xfrm>
              <a:off x="0" y="-66675"/>
              <a:ext cx="4816593" cy="2279327"/>
            </a:xfrm>
            <a:prstGeom prst="rect">
              <a:avLst/>
            </a:prstGeom>
          </p:spPr>
          <p:txBody>
            <a:bodyPr anchor="ctr" rtlCol="false" tIns="50800" lIns="50800" bIns="50800" rIns="50800"/>
            <a:lstStyle/>
            <a:p>
              <a:pPr algn="ctr">
                <a:lnSpc>
                  <a:spcPts val="2520"/>
                </a:lnSpc>
              </a:pPr>
            </a:p>
          </p:txBody>
        </p:sp>
      </p:grpSp>
      <p:sp>
        <p:nvSpPr>
          <p:cNvPr name="TextBox 8" id="8"/>
          <p:cNvSpPr txBox="true"/>
          <p:nvPr/>
        </p:nvSpPr>
        <p:spPr>
          <a:xfrm rot="0">
            <a:off x="666115" y="833987"/>
            <a:ext cx="6935668" cy="749017"/>
          </a:xfrm>
          <a:prstGeom prst="rect">
            <a:avLst/>
          </a:prstGeom>
        </p:spPr>
        <p:txBody>
          <a:bodyPr anchor="t" rtlCol="false" tIns="0" lIns="0" bIns="0" rIns="0">
            <a:spAutoFit/>
          </a:bodyPr>
          <a:lstStyle/>
          <a:p>
            <a:pPr algn="l">
              <a:lnSpc>
                <a:spcPts val="5649"/>
              </a:lnSpc>
            </a:pPr>
            <a:r>
              <a:rPr lang="en-US" sz="5649">
                <a:solidFill>
                  <a:srgbClr val="191919"/>
                </a:solidFill>
                <a:latin typeface="210 8비트"/>
                <a:ea typeface="210 8비트"/>
                <a:cs typeface="210 8비트"/>
                <a:sym typeface="210 8비트"/>
              </a:rPr>
              <a:t>BUSINESS RULES</a:t>
            </a:r>
          </a:p>
        </p:txBody>
      </p:sp>
      <p:sp>
        <p:nvSpPr>
          <p:cNvPr name="Freeform 9" id="9"/>
          <p:cNvSpPr/>
          <p:nvPr/>
        </p:nvSpPr>
        <p:spPr>
          <a:xfrm flipH="false" flipV="false" rot="0">
            <a:off x="7866331" y="682668"/>
            <a:ext cx="734817" cy="692064"/>
          </a:xfrm>
          <a:custGeom>
            <a:avLst/>
            <a:gdLst/>
            <a:ahLst/>
            <a:cxnLst/>
            <a:rect r="r" b="b" t="t" l="l"/>
            <a:pathLst>
              <a:path h="692064" w="734817">
                <a:moveTo>
                  <a:pt x="0" y="0"/>
                </a:moveTo>
                <a:lnTo>
                  <a:pt x="734817" y="0"/>
                </a:lnTo>
                <a:lnTo>
                  <a:pt x="734817" y="692064"/>
                </a:lnTo>
                <a:lnTo>
                  <a:pt x="0" y="6920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571875" y="2659411"/>
            <a:ext cx="16908757" cy="6787342"/>
          </a:xfrm>
          <a:prstGeom prst="rect">
            <a:avLst/>
          </a:prstGeom>
        </p:spPr>
        <p:txBody>
          <a:bodyPr anchor="t" rtlCol="false" tIns="0" lIns="0" bIns="0" rIns="0">
            <a:spAutoFit/>
          </a:bodyPr>
          <a:lstStyle/>
          <a:p>
            <a:pPr algn="just">
              <a:lnSpc>
                <a:spcPts val="4944"/>
              </a:lnSpc>
            </a:pPr>
            <a:r>
              <a:rPr lang="en-US" sz="3531">
                <a:solidFill>
                  <a:srgbClr val="191919"/>
                </a:solidFill>
                <a:latin typeface="210 8비트 Bold"/>
                <a:ea typeface="210 8비트 Bold"/>
                <a:cs typeface="210 8비트 Bold"/>
                <a:sym typeface="210 8비트 Bold"/>
              </a:rPr>
              <a:t>Ticketing and En</a:t>
            </a:r>
            <a:r>
              <a:rPr lang="en-US" sz="3531">
                <a:solidFill>
                  <a:srgbClr val="191919"/>
                </a:solidFill>
                <a:latin typeface="210 8비트 Bold"/>
                <a:ea typeface="210 8비트 Bold"/>
                <a:cs typeface="210 8비트 Bold"/>
                <a:sym typeface="210 8비트 Bold"/>
              </a:rPr>
              <a:t>try</a:t>
            </a:r>
          </a:p>
          <a:p>
            <a:pPr algn="just" marL="762518" indent="-381259" lvl="1">
              <a:lnSpc>
                <a:spcPts val="4944"/>
              </a:lnSpc>
              <a:buFont typeface="Arial"/>
              <a:buChar char="•"/>
            </a:pPr>
            <a:r>
              <a:rPr lang="en-US" sz="3531">
                <a:solidFill>
                  <a:srgbClr val="191919"/>
                </a:solidFill>
                <a:latin typeface="210 8비트"/>
                <a:ea typeface="210 8비트"/>
                <a:cs typeface="210 8비트"/>
                <a:sym typeface="210 8비트"/>
              </a:rPr>
              <a:t>Each parti</a:t>
            </a:r>
            <a:r>
              <a:rPr lang="en-US" sz="3531">
                <a:solidFill>
                  <a:srgbClr val="191919"/>
                </a:solidFill>
                <a:latin typeface="210 8비트"/>
                <a:ea typeface="210 8비트"/>
                <a:cs typeface="210 8비트"/>
                <a:sym typeface="210 8비트"/>
              </a:rPr>
              <a:t>cipant</a:t>
            </a:r>
            <a:r>
              <a:rPr lang="en-US" sz="3531">
                <a:solidFill>
                  <a:srgbClr val="191919"/>
                </a:solidFill>
                <a:latin typeface="210 8비트"/>
                <a:ea typeface="210 8비트"/>
                <a:cs typeface="210 8비트"/>
                <a:sym typeface="210 8비트"/>
              </a:rPr>
              <a:t> receives a ticket for event access.</a:t>
            </a:r>
          </a:p>
          <a:p>
            <a:pPr algn="just" marL="762518" indent="-381259" lvl="1">
              <a:lnSpc>
                <a:spcPts val="4944"/>
              </a:lnSpc>
              <a:buFont typeface="Arial"/>
              <a:buChar char="•"/>
            </a:pPr>
            <a:r>
              <a:rPr lang="en-US" sz="3531">
                <a:solidFill>
                  <a:srgbClr val="191919"/>
                </a:solidFill>
                <a:latin typeface="210 8비트"/>
                <a:ea typeface="210 8비트"/>
                <a:cs typeface="210 8비트"/>
                <a:sym typeface="210 8비트"/>
              </a:rPr>
              <a:t>Entry is denied without valid tickets.</a:t>
            </a:r>
          </a:p>
          <a:p>
            <a:pPr algn="just">
              <a:lnSpc>
                <a:spcPts val="4944"/>
              </a:lnSpc>
            </a:pPr>
          </a:p>
          <a:p>
            <a:pPr algn="just">
              <a:lnSpc>
                <a:spcPts val="4944"/>
              </a:lnSpc>
            </a:pPr>
            <a:r>
              <a:rPr lang="en-US" sz="3531">
                <a:solidFill>
                  <a:srgbClr val="191919"/>
                </a:solidFill>
                <a:latin typeface="210 8비트 Bold"/>
                <a:ea typeface="210 8비트 Bold"/>
                <a:cs typeface="210 8비트 Bold"/>
                <a:sym typeface="210 8비트 Bold"/>
              </a:rPr>
              <a:t>Event Updates and Notifications</a:t>
            </a:r>
          </a:p>
          <a:p>
            <a:pPr algn="just" marL="762518" indent="-381259" lvl="1">
              <a:lnSpc>
                <a:spcPts val="4944"/>
              </a:lnSpc>
              <a:buFont typeface="Arial"/>
              <a:buChar char="•"/>
            </a:pPr>
            <a:r>
              <a:rPr lang="en-US" sz="3531">
                <a:solidFill>
                  <a:srgbClr val="191919"/>
                </a:solidFill>
                <a:latin typeface="210 8비트"/>
                <a:ea typeface="210 8비트"/>
                <a:cs typeface="210 8비트"/>
                <a:sym typeface="210 8비트"/>
              </a:rPr>
              <a:t>Event approval/rejection updates are communicated via email through the platform.</a:t>
            </a:r>
          </a:p>
          <a:p>
            <a:pPr algn="just">
              <a:lnSpc>
                <a:spcPts val="4944"/>
              </a:lnSpc>
            </a:pPr>
          </a:p>
          <a:p>
            <a:pPr algn="just">
              <a:lnSpc>
                <a:spcPts val="4944"/>
              </a:lnSpc>
            </a:pPr>
            <a:r>
              <a:rPr lang="en-US" sz="3531">
                <a:solidFill>
                  <a:srgbClr val="191919"/>
                </a:solidFill>
                <a:latin typeface="210 8비트 Bold"/>
                <a:ea typeface="210 8비트 Bold"/>
                <a:cs typeface="210 8비트 Bold"/>
                <a:sym typeface="210 8비트 Bold"/>
              </a:rPr>
              <a:t>Admin Approval</a:t>
            </a:r>
          </a:p>
          <a:p>
            <a:pPr algn="just" marL="762518" indent="-381259" lvl="1">
              <a:lnSpc>
                <a:spcPts val="4944"/>
              </a:lnSpc>
              <a:buFont typeface="Arial"/>
              <a:buChar char="•"/>
            </a:pPr>
            <a:r>
              <a:rPr lang="en-US" sz="3531">
                <a:solidFill>
                  <a:srgbClr val="191919"/>
                </a:solidFill>
                <a:latin typeface="210 8비트"/>
                <a:ea typeface="210 8비트"/>
                <a:cs typeface="210 8비트"/>
                <a:sym typeface="210 8비트"/>
              </a:rPr>
              <a:t>Organizers require institutional admin approval to create and manage events.</a:t>
            </a:r>
          </a:p>
        </p:txBody>
      </p:sp>
      <p:sp>
        <p:nvSpPr>
          <p:cNvPr name="TextBox 11" id="11"/>
          <p:cNvSpPr txBox="true"/>
          <p:nvPr/>
        </p:nvSpPr>
        <p:spPr>
          <a:xfrm rot="0">
            <a:off x="16362949" y="743984"/>
            <a:ext cx="843434" cy="1167493"/>
          </a:xfrm>
          <a:prstGeom prst="rect">
            <a:avLst/>
          </a:prstGeom>
        </p:spPr>
        <p:txBody>
          <a:bodyPr anchor="t" rtlCol="false" tIns="0" lIns="0" bIns="0" rIns="0">
            <a:spAutoFit/>
          </a:bodyPr>
          <a:lstStyle/>
          <a:p>
            <a:pPr algn="ctr">
              <a:lnSpc>
                <a:spcPts val="8940"/>
              </a:lnSpc>
              <a:spcBef>
                <a:spcPct val="0"/>
              </a:spcBef>
            </a:pPr>
            <a:r>
              <a:rPr lang="en-US" b="true" sz="6386">
                <a:solidFill>
                  <a:srgbClr val="191919"/>
                </a:solidFill>
                <a:latin typeface="Telegraf Bold"/>
                <a:ea typeface="Telegraf Bold"/>
                <a:cs typeface="Telegraf Bold"/>
                <a:sym typeface="Telegraf Bold"/>
              </a:rPr>
              <a:t>11</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grpSp>
        <p:nvGrpSpPr>
          <p:cNvPr name="Group 2" id="2"/>
          <p:cNvGrpSpPr/>
          <p:nvPr/>
        </p:nvGrpSpPr>
        <p:grpSpPr>
          <a:xfrm rot="0">
            <a:off x="571875" y="278254"/>
            <a:ext cx="7632041" cy="1913407"/>
            <a:chOff x="0" y="0"/>
            <a:chExt cx="5836666" cy="1463294"/>
          </a:xfrm>
        </p:grpSpPr>
        <p:sp>
          <p:nvSpPr>
            <p:cNvPr name="Freeform 3" id="3"/>
            <p:cNvSpPr/>
            <p:nvPr/>
          </p:nvSpPr>
          <p:spPr>
            <a:xfrm flipH="false" flipV="false" rot="0">
              <a:off x="6350" y="6350"/>
              <a:ext cx="5823966" cy="1450594"/>
            </a:xfrm>
            <a:custGeom>
              <a:avLst/>
              <a:gdLst/>
              <a:ahLst/>
              <a:cxnLst/>
              <a:rect r="r" b="b" t="t" l="l"/>
              <a:pathLst>
                <a:path h="1450594" w="5823966">
                  <a:moveTo>
                    <a:pt x="5823966" y="599567"/>
                  </a:moveTo>
                  <a:lnTo>
                    <a:pt x="5823966" y="1199007"/>
                  </a:lnTo>
                  <a:lnTo>
                    <a:pt x="5823966" y="1450594"/>
                  </a:lnTo>
                  <a:lnTo>
                    <a:pt x="0" y="1450594"/>
                  </a:lnTo>
                  <a:lnTo>
                    <a:pt x="0" y="1199007"/>
                  </a:lnTo>
                  <a:lnTo>
                    <a:pt x="0" y="254000"/>
                  </a:lnTo>
                  <a:cubicBezTo>
                    <a:pt x="0" y="113665"/>
                    <a:pt x="113665" y="0"/>
                    <a:pt x="254000" y="0"/>
                  </a:cubicBezTo>
                  <a:lnTo>
                    <a:pt x="4792472" y="0"/>
                  </a:lnTo>
                  <a:cubicBezTo>
                    <a:pt x="4932680" y="0"/>
                    <a:pt x="5046472" y="113665"/>
                    <a:pt x="5046472" y="254000"/>
                  </a:cubicBezTo>
                  <a:lnTo>
                    <a:pt x="5046472" y="599567"/>
                  </a:lnTo>
                  <a:lnTo>
                    <a:pt x="5823966" y="599567"/>
                  </a:lnTo>
                  <a:close/>
                </a:path>
              </a:pathLst>
            </a:custGeom>
            <a:solidFill>
              <a:srgbClr val="DBDB78"/>
            </a:solidFill>
          </p:spPr>
        </p:sp>
        <p:sp>
          <p:nvSpPr>
            <p:cNvPr name="Freeform 4" id="4"/>
            <p:cNvSpPr/>
            <p:nvPr/>
          </p:nvSpPr>
          <p:spPr>
            <a:xfrm flipH="false" flipV="false" rot="0">
              <a:off x="0" y="0"/>
              <a:ext cx="5836666" cy="1463294"/>
            </a:xfrm>
            <a:custGeom>
              <a:avLst/>
              <a:gdLst/>
              <a:ahLst/>
              <a:cxnLst/>
              <a:rect r="r" b="b" t="t" l="l"/>
              <a:pathLst>
                <a:path h="1463294" w="5836666">
                  <a:moveTo>
                    <a:pt x="5059172" y="599567"/>
                  </a:moveTo>
                  <a:lnTo>
                    <a:pt x="5059172" y="260350"/>
                  </a:lnTo>
                  <a:cubicBezTo>
                    <a:pt x="5059172" y="116840"/>
                    <a:pt x="4942332" y="0"/>
                    <a:pt x="4798822" y="0"/>
                  </a:cubicBezTo>
                  <a:lnTo>
                    <a:pt x="260350" y="0"/>
                  </a:lnTo>
                  <a:cubicBezTo>
                    <a:pt x="116840" y="0"/>
                    <a:pt x="0" y="116840"/>
                    <a:pt x="0" y="260350"/>
                  </a:cubicBezTo>
                  <a:lnTo>
                    <a:pt x="0" y="1199007"/>
                  </a:lnTo>
                  <a:lnTo>
                    <a:pt x="0" y="1211707"/>
                  </a:lnTo>
                  <a:lnTo>
                    <a:pt x="0" y="1463294"/>
                  </a:lnTo>
                  <a:lnTo>
                    <a:pt x="5836666" y="1463294"/>
                  </a:lnTo>
                  <a:lnTo>
                    <a:pt x="5836666" y="1211707"/>
                  </a:lnTo>
                  <a:lnTo>
                    <a:pt x="5836666" y="1199007"/>
                  </a:lnTo>
                  <a:lnTo>
                    <a:pt x="5836666" y="599567"/>
                  </a:lnTo>
                  <a:lnTo>
                    <a:pt x="5059172" y="599567"/>
                  </a:lnTo>
                  <a:close/>
                  <a:moveTo>
                    <a:pt x="12700" y="1211707"/>
                  </a:moveTo>
                  <a:lnTo>
                    <a:pt x="5224526" y="1211707"/>
                  </a:lnTo>
                  <a:lnTo>
                    <a:pt x="5224526" y="1450594"/>
                  </a:lnTo>
                  <a:lnTo>
                    <a:pt x="12700" y="1450594"/>
                  </a:lnTo>
                  <a:lnTo>
                    <a:pt x="12700" y="1211707"/>
                  </a:lnTo>
                  <a:close/>
                  <a:moveTo>
                    <a:pt x="5823966" y="1450594"/>
                  </a:moveTo>
                  <a:lnTo>
                    <a:pt x="5237226" y="1450594"/>
                  </a:lnTo>
                  <a:lnTo>
                    <a:pt x="5237226" y="1211707"/>
                  </a:lnTo>
                  <a:lnTo>
                    <a:pt x="5823966" y="1211707"/>
                  </a:lnTo>
                  <a:lnTo>
                    <a:pt x="5823966" y="1450594"/>
                  </a:lnTo>
                  <a:close/>
                  <a:moveTo>
                    <a:pt x="12700" y="1199007"/>
                  </a:moveTo>
                  <a:lnTo>
                    <a:pt x="12700" y="260350"/>
                  </a:lnTo>
                  <a:cubicBezTo>
                    <a:pt x="12700" y="123825"/>
                    <a:pt x="123825" y="12700"/>
                    <a:pt x="260350" y="12700"/>
                  </a:cubicBezTo>
                  <a:lnTo>
                    <a:pt x="4798822" y="12700"/>
                  </a:lnTo>
                  <a:cubicBezTo>
                    <a:pt x="4935347" y="12700"/>
                    <a:pt x="5046472" y="123825"/>
                    <a:pt x="5046472" y="260350"/>
                  </a:cubicBezTo>
                  <a:lnTo>
                    <a:pt x="5046472" y="612267"/>
                  </a:lnTo>
                  <a:lnTo>
                    <a:pt x="5823966" y="612267"/>
                  </a:lnTo>
                  <a:lnTo>
                    <a:pt x="5823966" y="1199007"/>
                  </a:lnTo>
                  <a:lnTo>
                    <a:pt x="12700" y="1199007"/>
                  </a:lnTo>
                  <a:close/>
                </a:path>
              </a:pathLst>
            </a:custGeom>
            <a:solidFill>
              <a:srgbClr val="191919"/>
            </a:solidFill>
          </p:spPr>
        </p:sp>
      </p:grpSp>
      <p:grpSp>
        <p:nvGrpSpPr>
          <p:cNvPr name="Group 5" id="5"/>
          <p:cNvGrpSpPr/>
          <p:nvPr/>
        </p:nvGrpSpPr>
        <p:grpSpPr>
          <a:xfrm rot="0">
            <a:off x="0" y="1885838"/>
            <a:ext cx="18288000" cy="8401162"/>
            <a:chOff x="0" y="0"/>
            <a:chExt cx="4816593" cy="2212652"/>
          </a:xfrm>
        </p:grpSpPr>
        <p:sp>
          <p:nvSpPr>
            <p:cNvPr name="Freeform 6" id="6"/>
            <p:cNvSpPr/>
            <p:nvPr/>
          </p:nvSpPr>
          <p:spPr>
            <a:xfrm flipH="false" flipV="false" rot="0">
              <a:off x="0" y="0"/>
              <a:ext cx="4816592" cy="2212652"/>
            </a:xfrm>
            <a:custGeom>
              <a:avLst/>
              <a:gdLst/>
              <a:ahLst/>
              <a:cxnLst/>
              <a:rect r="r" b="b" t="t" l="l"/>
              <a:pathLst>
                <a:path h="2212652" w="4816592">
                  <a:moveTo>
                    <a:pt x="0" y="0"/>
                  </a:moveTo>
                  <a:lnTo>
                    <a:pt x="4816592" y="0"/>
                  </a:lnTo>
                  <a:lnTo>
                    <a:pt x="4816592" y="2212652"/>
                  </a:lnTo>
                  <a:lnTo>
                    <a:pt x="0" y="2212652"/>
                  </a:lnTo>
                  <a:close/>
                </a:path>
              </a:pathLst>
            </a:custGeom>
            <a:solidFill>
              <a:srgbClr val="FFFAEE"/>
            </a:solidFill>
            <a:ln w="19050" cap="sq">
              <a:solidFill>
                <a:srgbClr val="191919"/>
              </a:solidFill>
              <a:prstDash val="solid"/>
              <a:miter/>
            </a:ln>
          </p:spPr>
        </p:sp>
        <p:sp>
          <p:nvSpPr>
            <p:cNvPr name="TextBox 7" id="7"/>
            <p:cNvSpPr txBox="true"/>
            <p:nvPr/>
          </p:nvSpPr>
          <p:spPr>
            <a:xfrm>
              <a:off x="0" y="-66675"/>
              <a:ext cx="4816593" cy="2279327"/>
            </a:xfrm>
            <a:prstGeom prst="rect">
              <a:avLst/>
            </a:prstGeom>
          </p:spPr>
          <p:txBody>
            <a:bodyPr anchor="ctr" rtlCol="false" tIns="50800" lIns="50800" bIns="50800" rIns="50800"/>
            <a:lstStyle/>
            <a:p>
              <a:pPr algn="ctr">
                <a:lnSpc>
                  <a:spcPts val="2520"/>
                </a:lnSpc>
              </a:pPr>
            </a:p>
          </p:txBody>
        </p:sp>
      </p:grpSp>
      <p:sp>
        <p:nvSpPr>
          <p:cNvPr name="TextBox 8" id="8"/>
          <p:cNvSpPr txBox="true"/>
          <p:nvPr/>
        </p:nvSpPr>
        <p:spPr>
          <a:xfrm rot="0">
            <a:off x="666115" y="478839"/>
            <a:ext cx="5388541" cy="1459314"/>
          </a:xfrm>
          <a:prstGeom prst="rect">
            <a:avLst/>
          </a:prstGeom>
        </p:spPr>
        <p:txBody>
          <a:bodyPr anchor="t" rtlCol="false" tIns="0" lIns="0" bIns="0" rIns="0">
            <a:spAutoFit/>
          </a:bodyPr>
          <a:lstStyle/>
          <a:p>
            <a:pPr algn="l">
              <a:lnSpc>
                <a:spcPts val="5649"/>
              </a:lnSpc>
            </a:pPr>
            <a:r>
              <a:rPr lang="en-US" sz="5649">
                <a:solidFill>
                  <a:srgbClr val="191919"/>
                </a:solidFill>
                <a:latin typeface="210 8비트"/>
                <a:ea typeface="210 8비트"/>
                <a:cs typeface="210 8비트"/>
                <a:sym typeface="210 8비트"/>
              </a:rPr>
              <a:t>MODULE DESCRIPTION</a:t>
            </a:r>
          </a:p>
        </p:txBody>
      </p:sp>
      <p:sp>
        <p:nvSpPr>
          <p:cNvPr name="Freeform 9" id="9"/>
          <p:cNvSpPr/>
          <p:nvPr/>
        </p:nvSpPr>
        <p:spPr>
          <a:xfrm flipH="false" flipV="false" rot="0">
            <a:off x="6405921" y="682668"/>
            <a:ext cx="734817" cy="692064"/>
          </a:xfrm>
          <a:custGeom>
            <a:avLst/>
            <a:gdLst/>
            <a:ahLst/>
            <a:cxnLst/>
            <a:rect r="r" b="b" t="t" l="l"/>
            <a:pathLst>
              <a:path h="692064" w="734817">
                <a:moveTo>
                  <a:pt x="0" y="0"/>
                </a:moveTo>
                <a:lnTo>
                  <a:pt x="734818" y="0"/>
                </a:lnTo>
                <a:lnTo>
                  <a:pt x="734818" y="692064"/>
                </a:lnTo>
                <a:lnTo>
                  <a:pt x="0" y="6920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571875" y="2059596"/>
            <a:ext cx="16593185" cy="7967921"/>
          </a:xfrm>
          <a:prstGeom prst="rect">
            <a:avLst/>
          </a:prstGeom>
        </p:spPr>
        <p:txBody>
          <a:bodyPr anchor="t" rtlCol="false" tIns="0" lIns="0" bIns="0" rIns="0">
            <a:spAutoFit/>
          </a:bodyPr>
          <a:lstStyle/>
          <a:p>
            <a:pPr algn="just">
              <a:lnSpc>
                <a:spcPts val="4852"/>
              </a:lnSpc>
            </a:pPr>
            <a:r>
              <a:rPr lang="en-US" sz="3465">
                <a:solidFill>
                  <a:srgbClr val="191919"/>
                </a:solidFill>
                <a:latin typeface="210 8비트 Bold"/>
                <a:ea typeface="210 8비트 Bold"/>
                <a:cs typeface="210 8비트 Bold"/>
                <a:sym typeface="210 8비트 Bold"/>
              </a:rPr>
              <a:t>Organizer Management Module: </a:t>
            </a:r>
          </a:p>
          <a:p>
            <a:pPr algn="just">
              <a:lnSpc>
                <a:spcPts val="4852"/>
              </a:lnSpc>
            </a:pPr>
          </a:p>
          <a:p>
            <a:pPr algn="just" marL="748286" indent="-374143" lvl="1">
              <a:lnSpc>
                <a:spcPts val="4852"/>
              </a:lnSpc>
              <a:buFont typeface="Arial"/>
              <a:buChar char="•"/>
            </a:pPr>
            <a:r>
              <a:rPr lang="en-US" sz="3465">
                <a:solidFill>
                  <a:srgbClr val="191919"/>
                </a:solidFill>
                <a:latin typeface="210 8비트"/>
                <a:ea typeface="210 8비트"/>
                <a:cs typeface="210 8비트"/>
                <a:sym typeface="210 8비트"/>
              </a:rPr>
              <a:t>Organizers can self-register on the platform with necessary details. </a:t>
            </a:r>
          </a:p>
          <a:p>
            <a:pPr algn="just">
              <a:lnSpc>
                <a:spcPts val="4852"/>
              </a:lnSpc>
            </a:pPr>
          </a:p>
          <a:p>
            <a:pPr algn="just" marL="748286" indent="-374143" lvl="1">
              <a:lnSpc>
                <a:spcPts val="4852"/>
              </a:lnSpc>
              <a:buFont typeface="Arial"/>
              <a:buChar char="•"/>
            </a:pPr>
            <a:r>
              <a:rPr lang="en-US" sz="3465">
                <a:solidFill>
                  <a:srgbClr val="191919"/>
                </a:solidFill>
                <a:latin typeface="210 8비트"/>
                <a:ea typeface="210 8비트"/>
                <a:cs typeface="210 8비트"/>
                <a:sym typeface="210 8비트"/>
              </a:rPr>
              <a:t>Organizers' registrations are subject to approval by institutional admins. Once approved, they can access event creation and management features.</a:t>
            </a:r>
          </a:p>
          <a:p>
            <a:pPr algn="just">
              <a:lnSpc>
                <a:spcPts val="4852"/>
              </a:lnSpc>
            </a:pPr>
          </a:p>
          <a:p>
            <a:pPr algn="just" marL="748286" indent="-374143" lvl="1">
              <a:lnSpc>
                <a:spcPts val="4852"/>
              </a:lnSpc>
              <a:buFont typeface="Arial"/>
              <a:buChar char="•"/>
            </a:pPr>
            <a:r>
              <a:rPr lang="en-US" sz="3465">
                <a:solidFill>
                  <a:srgbClr val="191919"/>
                </a:solidFill>
                <a:latin typeface="210 8비트"/>
                <a:ea typeface="210 8비트"/>
                <a:cs typeface="210 8비트"/>
                <a:sym typeface="210 8비트"/>
              </a:rPr>
              <a:t>Login credentials are generated during registration, and organizers can login using that credentials. </a:t>
            </a:r>
          </a:p>
          <a:p>
            <a:pPr algn="just">
              <a:lnSpc>
                <a:spcPts val="4852"/>
              </a:lnSpc>
            </a:pPr>
          </a:p>
          <a:p>
            <a:pPr algn="just" marL="748286" indent="-374143" lvl="1">
              <a:lnSpc>
                <a:spcPts val="4852"/>
              </a:lnSpc>
              <a:buFont typeface="Arial"/>
              <a:buChar char="•"/>
            </a:pPr>
            <a:r>
              <a:rPr lang="en-US" sz="3465">
                <a:solidFill>
                  <a:srgbClr val="191919"/>
                </a:solidFill>
                <a:latin typeface="210 8비트"/>
                <a:ea typeface="210 8비트"/>
                <a:cs typeface="210 8비트"/>
                <a:sym typeface="210 8비트"/>
              </a:rPr>
              <a:t>Organizers can then add Co-organizers for collaboration.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grpSp>
        <p:nvGrpSpPr>
          <p:cNvPr name="Group 2" id="2"/>
          <p:cNvGrpSpPr/>
          <p:nvPr/>
        </p:nvGrpSpPr>
        <p:grpSpPr>
          <a:xfrm rot="0">
            <a:off x="571875" y="278254"/>
            <a:ext cx="7632041" cy="1913407"/>
            <a:chOff x="0" y="0"/>
            <a:chExt cx="5836666" cy="1463294"/>
          </a:xfrm>
        </p:grpSpPr>
        <p:sp>
          <p:nvSpPr>
            <p:cNvPr name="Freeform 3" id="3"/>
            <p:cNvSpPr/>
            <p:nvPr/>
          </p:nvSpPr>
          <p:spPr>
            <a:xfrm flipH="false" flipV="false" rot="0">
              <a:off x="6350" y="6350"/>
              <a:ext cx="5823966" cy="1450594"/>
            </a:xfrm>
            <a:custGeom>
              <a:avLst/>
              <a:gdLst/>
              <a:ahLst/>
              <a:cxnLst/>
              <a:rect r="r" b="b" t="t" l="l"/>
              <a:pathLst>
                <a:path h="1450594" w="5823966">
                  <a:moveTo>
                    <a:pt x="5823966" y="599567"/>
                  </a:moveTo>
                  <a:lnTo>
                    <a:pt x="5823966" y="1199007"/>
                  </a:lnTo>
                  <a:lnTo>
                    <a:pt x="5823966" y="1450594"/>
                  </a:lnTo>
                  <a:lnTo>
                    <a:pt x="0" y="1450594"/>
                  </a:lnTo>
                  <a:lnTo>
                    <a:pt x="0" y="1199007"/>
                  </a:lnTo>
                  <a:lnTo>
                    <a:pt x="0" y="254000"/>
                  </a:lnTo>
                  <a:cubicBezTo>
                    <a:pt x="0" y="113665"/>
                    <a:pt x="113665" y="0"/>
                    <a:pt x="254000" y="0"/>
                  </a:cubicBezTo>
                  <a:lnTo>
                    <a:pt x="4792472" y="0"/>
                  </a:lnTo>
                  <a:cubicBezTo>
                    <a:pt x="4932680" y="0"/>
                    <a:pt x="5046472" y="113665"/>
                    <a:pt x="5046472" y="254000"/>
                  </a:cubicBezTo>
                  <a:lnTo>
                    <a:pt x="5046472" y="599567"/>
                  </a:lnTo>
                  <a:lnTo>
                    <a:pt x="5823966" y="599567"/>
                  </a:lnTo>
                  <a:close/>
                </a:path>
              </a:pathLst>
            </a:custGeom>
            <a:solidFill>
              <a:srgbClr val="DBDB78"/>
            </a:solidFill>
          </p:spPr>
        </p:sp>
        <p:sp>
          <p:nvSpPr>
            <p:cNvPr name="Freeform 4" id="4"/>
            <p:cNvSpPr/>
            <p:nvPr/>
          </p:nvSpPr>
          <p:spPr>
            <a:xfrm flipH="false" flipV="false" rot="0">
              <a:off x="0" y="0"/>
              <a:ext cx="5836666" cy="1463294"/>
            </a:xfrm>
            <a:custGeom>
              <a:avLst/>
              <a:gdLst/>
              <a:ahLst/>
              <a:cxnLst/>
              <a:rect r="r" b="b" t="t" l="l"/>
              <a:pathLst>
                <a:path h="1463294" w="5836666">
                  <a:moveTo>
                    <a:pt x="5059172" y="599567"/>
                  </a:moveTo>
                  <a:lnTo>
                    <a:pt x="5059172" y="260350"/>
                  </a:lnTo>
                  <a:cubicBezTo>
                    <a:pt x="5059172" y="116840"/>
                    <a:pt x="4942332" y="0"/>
                    <a:pt x="4798822" y="0"/>
                  </a:cubicBezTo>
                  <a:lnTo>
                    <a:pt x="260350" y="0"/>
                  </a:lnTo>
                  <a:cubicBezTo>
                    <a:pt x="116840" y="0"/>
                    <a:pt x="0" y="116840"/>
                    <a:pt x="0" y="260350"/>
                  </a:cubicBezTo>
                  <a:lnTo>
                    <a:pt x="0" y="1199007"/>
                  </a:lnTo>
                  <a:lnTo>
                    <a:pt x="0" y="1211707"/>
                  </a:lnTo>
                  <a:lnTo>
                    <a:pt x="0" y="1463294"/>
                  </a:lnTo>
                  <a:lnTo>
                    <a:pt x="5836666" y="1463294"/>
                  </a:lnTo>
                  <a:lnTo>
                    <a:pt x="5836666" y="1211707"/>
                  </a:lnTo>
                  <a:lnTo>
                    <a:pt x="5836666" y="1199007"/>
                  </a:lnTo>
                  <a:lnTo>
                    <a:pt x="5836666" y="599567"/>
                  </a:lnTo>
                  <a:lnTo>
                    <a:pt x="5059172" y="599567"/>
                  </a:lnTo>
                  <a:close/>
                  <a:moveTo>
                    <a:pt x="12700" y="1211707"/>
                  </a:moveTo>
                  <a:lnTo>
                    <a:pt x="5224526" y="1211707"/>
                  </a:lnTo>
                  <a:lnTo>
                    <a:pt x="5224526" y="1450594"/>
                  </a:lnTo>
                  <a:lnTo>
                    <a:pt x="12700" y="1450594"/>
                  </a:lnTo>
                  <a:lnTo>
                    <a:pt x="12700" y="1211707"/>
                  </a:lnTo>
                  <a:close/>
                  <a:moveTo>
                    <a:pt x="5823966" y="1450594"/>
                  </a:moveTo>
                  <a:lnTo>
                    <a:pt x="5237226" y="1450594"/>
                  </a:lnTo>
                  <a:lnTo>
                    <a:pt x="5237226" y="1211707"/>
                  </a:lnTo>
                  <a:lnTo>
                    <a:pt x="5823966" y="1211707"/>
                  </a:lnTo>
                  <a:lnTo>
                    <a:pt x="5823966" y="1450594"/>
                  </a:lnTo>
                  <a:close/>
                  <a:moveTo>
                    <a:pt x="12700" y="1199007"/>
                  </a:moveTo>
                  <a:lnTo>
                    <a:pt x="12700" y="260350"/>
                  </a:lnTo>
                  <a:cubicBezTo>
                    <a:pt x="12700" y="123825"/>
                    <a:pt x="123825" y="12700"/>
                    <a:pt x="260350" y="12700"/>
                  </a:cubicBezTo>
                  <a:lnTo>
                    <a:pt x="4798822" y="12700"/>
                  </a:lnTo>
                  <a:cubicBezTo>
                    <a:pt x="4935347" y="12700"/>
                    <a:pt x="5046472" y="123825"/>
                    <a:pt x="5046472" y="260350"/>
                  </a:cubicBezTo>
                  <a:lnTo>
                    <a:pt x="5046472" y="612267"/>
                  </a:lnTo>
                  <a:lnTo>
                    <a:pt x="5823966" y="612267"/>
                  </a:lnTo>
                  <a:lnTo>
                    <a:pt x="5823966" y="1199007"/>
                  </a:lnTo>
                  <a:lnTo>
                    <a:pt x="12700" y="1199007"/>
                  </a:lnTo>
                  <a:close/>
                </a:path>
              </a:pathLst>
            </a:custGeom>
            <a:solidFill>
              <a:srgbClr val="191919"/>
            </a:solidFill>
          </p:spPr>
        </p:sp>
      </p:grpSp>
      <p:grpSp>
        <p:nvGrpSpPr>
          <p:cNvPr name="Group 5" id="5"/>
          <p:cNvGrpSpPr/>
          <p:nvPr/>
        </p:nvGrpSpPr>
        <p:grpSpPr>
          <a:xfrm rot="0">
            <a:off x="0" y="1885838"/>
            <a:ext cx="18288000" cy="8401162"/>
            <a:chOff x="0" y="0"/>
            <a:chExt cx="4816593" cy="2212652"/>
          </a:xfrm>
        </p:grpSpPr>
        <p:sp>
          <p:nvSpPr>
            <p:cNvPr name="Freeform 6" id="6"/>
            <p:cNvSpPr/>
            <p:nvPr/>
          </p:nvSpPr>
          <p:spPr>
            <a:xfrm flipH="false" flipV="false" rot="0">
              <a:off x="0" y="0"/>
              <a:ext cx="4816592" cy="2212652"/>
            </a:xfrm>
            <a:custGeom>
              <a:avLst/>
              <a:gdLst/>
              <a:ahLst/>
              <a:cxnLst/>
              <a:rect r="r" b="b" t="t" l="l"/>
              <a:pathLst>
                <a:path h="2212652" w="4816592">
                  <a:moveTo>
                    <a:pt x="0" y="0"/>
                  </a:moveTo>
                  <a:lnTo>
                    <a:pt x="4816592" y="0"/>
                  </a:lnTo>
                  <a:lnTo>
                    <a:pt x="4816592" y="2212652"/>
                  </a:lnTo>
                  <a:lnTo>
                    <a:pt x="0" y="2212652"/>
                  </a:lnTo>
                  <a:close/>
                </a:path>
              </a:pathLst>
            </a:custGeom>
            <a:solidFill>
              <a:srgbClr val="FFFAEE"/>
            </a:solidFill>
            <a:ln w="19050" cap="sq">
              <a:solidFill>
                <a:srgbClr val="191919"/>
              </a:solidFill>
              <a:prstDash val="solid"/>
              <a:miter/>
            </a:ln>
          </p:spPr>
        </p:sp>
        <p:sp>
          <p:nvSpPr>
            <p:cNvPr name="TextBox 7" id="7"/>
            <p:cNvSpPr txBox="true"/>
            <p:nvPr/>
          </p:nvSpPr>
          <p:spPr>
            <a:xfrm>
              <a:off x="0" y="-66675"/>
              <a:ext cx="4816593" cy="2279327"/>
            </a:xfrm>
            <a:prstGeom prst="rect">
              <a:avLst/>
            </a:prstGeom>
          </p:spPr>
          <p:txBody>
            <a:bodyPr anchor="ctr" rtlCol="false" tIns="50800" lIns="50800" bIns="50800" rIns="50800"/>
            <a:lstStyle/>
            <a:p>
              <a:pPr algn="ctr">
                <a:lnSpc>
                  <a:spcPts val="2520"/>
                </a:lnSpc>
              </a:pPr>
            </a:p>
          </p:txBody>
        </p:sp>
      </p:grpSp>
      <p:sp>
        <p:nvSpPr>
          <p:cNvPr name="TextBox 8" id="8"/>
          <p:cNvSpPr txBox="true"/>
          <p:nvPr/>
        </p:nvSpPr>
        <p:spPr>
          <a:xfrm rot="0">
            <a:off x="666115" y="478839"/>
            <a:ext cx="5388541" cy="1459314"/>
          </a:xfrm>
          <a:prstGeom prst="rect">
            <a:avLst/>
          </a:prstGeom>
        </p:spPr>
        <p:txBody>
          <a:bodyPr anchor="t" rtlCol="false" tIns="0" lIns="0" bIns="0" rIns="0">
            <a:spAutoFit/>
          </a:bodyPr>
          <a:lstStyle/>
          <a:p>
            <a:pPr algn="l">
              <a:lnSpc>
                <a:spcPts val="5649"/>
              </a:lnSpc>
            </a:pPr>
            <a:r>
              <a:rPr lang="en-US" sz="5649">
                <a:solidFill>
                  <a:srgbClr val="191919"/>
                </a:solidFill>
                <a:latin typeface="210 8비트"/>
                <a:ea typeface="210 8비트"/>
                <a:cs typeface="210 8비트"/>
                <a:sym typeface="210 8비트"/>
              </a:rPr>
              <a:t>MODULE DESCRIPTION</a:t>
            </a:r>
          </a:p>
        </p:txBody>
      </p:sp>
      <p:sp>
        <p:nvSpPr>
          <p:cNvPr name="Freeform 9" id="9"/>
          <p:cNvSpPr/>
          <p:nvPr/>
        </p:nvSpPr>
        <p:spPr>
          <a:xfrm flipH="false" flipV="false" rot="0">
            <a:off x="6405921" y="682668"/>
            <a:ext cx="734817" cy="692064"/>
          </a:xfrm>
          <a:custGeom>
            <a:avLst/>
            <a:gdLst/>
            <a:ahLst/>
            <a:cxnLst/>
            <a:rect r="r" b="b" t="t" l="l"/>
            <a:pathLst>
              <a:path h="692064" w="734817">
                <a:moveTo>
                  <a:pt x="0" y="0"/>
                </a:moveTo>
                <a:lnTo>
                  <a:pt x="734818" y="0"/>
                </a:lnTo>
                <a:lnTo>
                  <a:pt x="734818" y="692064"/>
                </a:lnTo>
                <a:lnTo>
                  <a:pt x="0" y="6920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571875" y="2387111"/>
            <a:ext cx="16593185" cy="7312891"/>
          </a:xfrm>
          <a:prstGeom prst="rect">
            <a:avLst/>
          </a:prstGeom>
        </p:spPr>
        <p:txBody>
          <a:bodyPr anchor="t" rtlCol="false" tIns="0" lIns="0" bIns="0" rIns="0">
            <a:spAutoFit/>
          </a:bodyPr>
          <a:lstStyle/>
          <a:p>
            <a:pPr algn="just">
              <a:lnSpc>
                <a:spcPts val="4852"/>
              </a:lnSpc>
            </a:pPr>
            <a:r>
              <a:rPr lang="en-US" sz="3465">
                <a:solidFill>
                  <a:srgbClr val="191919"/>
                </a:solidFill>
                <a:latin typeface="210 8비트 Bold"/>
                <a:ea typeface="210 8비트 Bold"/>
                <a:cs typeface="210 8비트 Bold"/>
                <a:sym typeface="210 8비트 Bold"/>
              </a:rPr>
              <a:t>Event Management Module:</a:t>
            </a:r>
          </a:p>
          <a:p>
            <a:pPr algn="just">
              <a:lnSpc>
                <a:spcPts val="4852"/>
              </a:lnSpc>
            </a:pPr>
          </a:p>
          <a:p>
            <a:pPr algn="just" marL="748286" indent="-374143" lvl="1">
              <a:lnSpc>
                <a:spcPts val="4852"/>
              </a:lnSpc>
              <a:buFont typeface="Arial"/>
              <a:buChar char="•"/>
            </a:pPr>
            <a:r>
              <a:rPr lang="en-US" sz="3465">
                <a:solidFill>
                  <a:srgbClr val="191919"/>
                </a:solidFill>
                <a:latin typeface="210 8비트"/>
                <a:ea typeface="210 8비트"/>
                <a:cs typeface="210 8비트"/>
                <a:sym typeface="210 8비트"/>
              </a:rPr>
              <a:t>Approved Organizers can create, and manage event details, including schedules, categories, and venue information.</a:t>
            </a:r>
          </a:p>
          <a:p>
            <a:pPr algn="just">
              <a:lnSpc>
                <a:spcPts val="4852"/>
              </a:lnSpc>
            </a:pPr>
          </a:p>
          <a:p>
            <a:pPr algn="just" marL="748286" indent="-374143" lvl="1">
              <a:lnSpc>
                <a:spcPts val="4852"/>
              </a:lnSpc>
              <a:buFont typeface="Arial"/>
              <a:buChar char="•"/>
            </a:pPr>
            <a:r>
              <a:rPr lang="en-US" sz="3465">
                <a:solidFill>
                  <a:srgbClr val="191919"/>
                </a:solidFill>
                <a:latin typeface="210 8비트"/>
                <a:ea typeface="210 8비트"/>
                <a:cs typeface="210 8비트"/>
                <a:sym typeface="210 8비트"/>
              </a:rPr>
              <a:t>Utilizes the Dynamic Form Builder to create customized registration forms for specific events.</a:t>
            </a:r>
          </a:p>
          <a:p>
            <a:pPr algn="just">
              <a:lnSpc>
                <a:spcPts val="4852"/>
              </a:lnSpc>
            </a:pPr>
          </a:p>
          <a:p>
            <a:pPr algn="just" marL="748286" indent="-374143" lvl="1">
              <a:lnSpc>
                <a:spcPts val="4852"/>
              </a:lnSpc>
              <a:buFont typeface="Arial"/>
              <a:buChar char="•"/>
            </a:pPr>
            <a:r>
              <a:rPr lang="en-US" sz="3465">
                <a:solidFill>
                  <a:srgbClr val="191919"/>
                </a:solidFill>
                <a:latin typeface="210 8비트"/>
                <a:ea typeface="210 8비트"/>
                <a:cs typeface="210 8비트"/>
                <a:sym typeface="210 8비트"/>
              </a:rPr>
              <a:t>Enables event organizers to manage participant registrations.</a:t>
            </a:r>
          </a:p>
          <a:p>
            <a:pPr algn="just">
              <a:lnSpc>
                <a:spcPts val="4852"/>
              </a:lnSpc>
            </a:pPr>
          </a:p>
          <a:p>
            <a:pPr algn="just" marL="748286" indent="-374143" lvl="1">
              <a:lnSpc>
                <a:spcPts val="4852"/>
              </a:lnSpc>
              <a:buFont typeface="Arial"/>
              <a:buChar char="•"/>
            </a:pPr>
            <a:r>
              <a:rPr lang="en-US" sz="3465">
                <a:solidFill>
                  <a:srgbClr val="191919"/>
                </a:solidFill>
                <a:latin typeface="210 8비트"/>
                <a:ea typeface="210 8비트"/>
                <a:cs typeface="210 8비트"/>
                <a:sym typeface="210 8비트"/>
              </a:rPr>
              <a:t>Enables organizers to send updates to participants registered for events via email.</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grpSp>
        <p:nvGrpSpPr>
          <p:cNvPr name="Group 2" id="2"/>
          <p:cNvGrpSpPr/>
          <p:nvPr/>
        </p:nvGrpSpPr>
        <p:grpSpPr>
          <a:xfrm rot="0">
            <a:off x="571875" y="278254"/>
            <a:ext cx="7632041" cy="1913407"/>
            <a:chOff x="0" y="0"/>
            <a:chExt cx="5836666" cy="1463294"/>
          </a:xfrm>
        </p:grpSpPr>
        <p:sp>
          <p:nvSpPr>
            <p:cNvPr name="Freeform 3" id="3"/>
            <p:cNvSpPr/>
            <p:nvPr/>
          </p:nvSpPr>
          <p:spPr>
            <a:xfrm flipH="false" flipV="false" rot="0">
              <a:off x="6350" y="6350"/>
              <a:ext cx="5823966" cy="1450594"/>
            </a:xfrm>
            <a:custGeom>
              <a:avLst/>
              <a:gdLst/>
              <a:ahLst/>
              <a:cxnLst/>
              <a:rect r="r" b="b" t="t" l="l"/>
              <a:pathLst>
                <a:path h="1450594" w="5823966">
                  <a:moveTo>
                    <a:pt x="5823966" y="599567"/>
                  </a:moveTo>
                  <a:lnTo>
                    <a:pt x="5823966" y="1199007"/>
                  </a:lnTo>
                  <a:lnTo>
                    <a:pt x="5823966" y="1450594"/>
                  </a:lnTo>
                  <a:lnTo>
                    <a:pt x="0" y="1450594"/>
                  </a:lnTo>
                  <a:lnTo>
                    <a:pt x="0" y="1199007"/>
                  </a:lnTo>
                  <a:lnTo>
                    <a:pt x="0" y="254000"/>
                  </a:lnTo>
                  <a:cubicBezTo>
                    <a:pt x="0" y="113665"/>
                    <a:pt x="113665" y="0"/>
                    <a:pt x="254000" y="0"/>
                  </a:cubicBezTo>
                  <a:lnTo>
                    <a:pt x="4792472" y="0"/>
                  </a:lnTo>
                  <a:cubicBezTo>
                    <a:pt x="4932680" y="0"/>
                    <a:pt x="5046472" y="113665"/>
                    <a:pt x="5046472" y="254000"/>
                  </a:cubicBezTo>
                  <a:lnTo>
                    <a:pt x="5046472" y="599567"/>
                  </a:lnTo>
                  <a:lnTo>
                    <a:pt x="5823966" y="599567"/>
                  </a:lnTo>
                  <a:close/>
                </a:path>
              </a:pathLst>
            </a:custGeom>
            <a:solidFill>
              <a:srgbClr val="DBDB78"/>
            </a:solidFill>
          </p:spPr>
        </p:sp>
        <p:sp>
          <p:nvSpPr>
            <p:cNvPr name="Freeform 4" id="4"/>
            <p:cNvSpPr/>
            <p:nvPr/>
          </p:nvSpPr>
          <p:spPr>
            <a:xfrm flipH="false" flipV="false" rot="0">
              <a:off x="0" y="0"/>
              <a:ext cx="5836666" cy="1463294"/>
            </a:xfrm>
            <a:custGeom>
              <a:avLst/>
              <a:gdLst/>
              <a:ahLst/>
              <a:cxnLst/>
              <a:rect r="r" b="b" t="t" l="l"/>
              <a:pathLst>
                <a:path h="1463294" w="5836666">
                  <a:moveTo>
                    <a:pt x="5059172" y="599567"/>
                  </a:moveTo>
                  <a:lnTo>
                    <a:pt x="5059172" y="260350"/>
                  </a:lnTo>
                  <a:cubicBezTo>
                    <a:pt x="5059172" y="116840"/>
                    <a:pt x="4942332" y="0"/>
                    <a:pt x="4798822" y="0"/>
                  </a:cubicBezTo>
                  <a:lnTo>
                    <a:pt x="260350" y="0"/>
                  </a:lnTo>
                  <a:cubicBezTo>
                    <a:pt x="116840" y="0"/>
                    <a:pt x="0" y="116840"/>
                    <a:pt x="0" y="260350"/>
                  </a:cubicBezTo>
                  <a:lnTo>
                    <a:pt x="0" y="1199007"/>
                  </a:lnTo>
                  <a:lnTo>
                    <a:pt x="0" y="1211707"/>
                  </a:lnTo>
                  <a:lnTo>
                    <a:pt x="0" y="1463294"/>
                  </a:lnTo>
                  <a:lnTo>
                    <a:pt x="5836666" y="1463294"/>
                  </a:lnTo>
                  <a:lnTo>
                    <a:pt x="5836666" y="1211707"/>
                  </a:lnTo>
                  <a:lnTo>
                    <a:pt x="5836666" y="1199007"/>
                  </a:lnTo>
                  <a:lnTo>
                    <a:pt x="5836666" y="599567"/>
                  </a:lnTo>
                  <a:lnTo>
                    <a:pt x="5059172" y="599567"/>
                  </a:lnTo>
                  <a:close/>
                  <a:moveTo>
                    <a:pt x="12700" y="1211707"/>
                  </a:moveTo>
                  <a:lnTo>
                    <a:pt x="5224526" y="1211707"/>
                  </a:lnTo>
                  <a:lnTo>
                    <a:pt x="5224526" y="1450594"/>
                  </a:lnTo>
                  <a:lnTo>
                    <a:pt x="12700" y="1450594"/>
                  </a:lnTo>
                  <a:lnTo>
                    <a:pt x="12700" y="1211707"/>
                  </a:lnTo>
                  <a:close/>
                  <a:moveTo>
                    <a:pt x="5823966" y="1450594"/>
                  </a:moveTo>
                  <a:lnTo>
                    <a:pt x="5237226" y="1450594"/>
                  </a:lnTo>
                  <a:lnTo>
                    <a:pt x="5237226" y="1211707"/>
                  </a:lnTo>
                  <a:lnTo>
                    <a:pt x="5823966" y="1211707"/>
                  </a:lnTo>
                  <a:lnTo>
                    <a:pt x="5823966" y="1450594"/>
                  </a:lnTo>
                  <a:close/>
                  <a:moveTo>
                    <a:pt x="12700" y="1199007"/>
                  </a:moveTo>
                  <a:lnTo>
                    <a:pt x="12700" y="260350"/>
                  </a:lnTo>
                  <a:cubicBezTo>
                    <a:pt x="12700" y="123825"/>
                    <a:pt x="123825" y="12700"/>
                    <a:pt x="260350" y="12700"/>
                  </a:cubicBezTo>
                  <a:lnTo>
                    <a:pt x="4798822" y="12700"/>
                  </a:lnTo>
                  <a:cubicBezTo>
                    <a:pt x="4935347" y="12700"/>
                    <a:pt x="5046472" y="123825"/>
                    <a:pt x="5046472" y="260350"/>
                  </a:cubicBezTo>
                  <a:lnTo>
                    <a:pt x="5046472" y="612267"/>
                  </a:lnTo>
                  <a:lnTo>
                    <a:pt x="5823966" y="612267"/>
                  </a:lnTo>
                  <a:lnTo>
                    <a:pt x="5823966" y="1199007"/>
                  </a:lnTo>
                  <a:lnTo>
                    <a:pt x="12700" y="1199007"/>
                  </a:lnTo>
                  <a:close/>
                </a:path>
              </a:pathLst>
            </a:custGeom>
            <a:solidFill>
              <a:srgbClr val="191919"/>
            </a:solidFill>
          </p:spPr>
        </p:sp>
      </p:grpSp>
      <p:grpSp>
        <p:nvGrpSpPr>
          <p:cNvPr name="Group 5" id="5"/>
          <p:cNvGrpSpPr/>
          <p:nvPr/>
        </p:nvGrpSpPr>
        <p:grpSpPr>
          <a:xfrm rot="0">
            <a:off x="0" y="1885838"/>
            <a:ext cx="18288000" cy="8401162"/>
            <a:chOff x="0" y="0"/>
            <a:chExt cx="4816593" cy="2212652"/>
          </a:xfrm>
        </p:grpSpPr>
        <p:sp>
          <p:nvSpPr>
            <p:cNvPr name="Freeform 6" id="6"/>
            <p:cNvSpPr/>
            <p:nvPr/>
          </p:nvSpPr>
          <p:spPr>
            <a:xfrm flipH="false" flipV="false" rot="0">
              <a:off x="0" y="0"/>
              <a:ext cx="4816592" cy="2212652"/>
            </a:xfrm>
            <a:custGeom>
              <a:avLst/>
              <a:gdLst/>
              <a:ahLst/>
              <a:cxnLst/>
              <a:rect r="r" b="b" t="t" l="l"/>
              <a:pathLst>
                <a:path h="2212652" w="4816592">
                  <a:moveTo>
                    <a:pt x="0" y="0"/>
                  </a:moveTo>
                  <a:lnTo>
                    <a:pt x="4816592" y="0"/>
                  </a:lnTo>
                  <a:lnTo>
                    <a:pt x="4816592" y="2212652"/>
                  </a:lnTo>
                  <a:lnTo>
                    <a:pt x="0" y="2212652"/>
                  </a:lnTo>
                  <a:close/>
                </a:path>
              </a:pathLst>
            </a:custGeom>
            <a:solidFill>
              <a:srgbClr val="FFFAEE"/>
            </a:solidFill>
            <a:ln w="19050" cap="sq">
              <a:solidFill>
                <a:srgbClr val="191919"/>
              </a:solidFill>
              <a:prstDash val="solid"/>
              <a:miter/>
            </a:ln>
          </p:spPr>
        </p:sp>
        <p:sp>
          <p:nvSpPr>
            <p:cNvPr name="TextBox 7" id="7"/>
            <p:cNvSpPr txBox="true"/>
            <p:nvPr/>
          </p:nvSpPr>
          <p:spPr>
            <a:xfrm>
              <a:off x="0" y="-66675"/>
              <a:ext cx="4816593" cy="2279327"/>
            </a:xfrm>
            <a:prstGeom prst="rect">
              <a:avLst/>
            </a:prstGeom>
          </p:spPr>
          <p:txBody>
            <a:bodyPr anchor="ctr" rtlCol="false" tIns="50800" lIns="50800" bIns="50800" rIns="50800"/>
            <a:lstStyle/>
            <a:p>
              <a:pPr algn="ctr">
                <a:lnSpc>
                  <a:spcPts val="2520"/>
                </a:lnSpc>
              </a:pPr>
            </a:p>
          </p:txBody>
        </p:sp>
      </p:grpSp>
      <p:sp>
        <p:nvSpPr>
          <p:cNvPr name="TextBox 8" id="8"/>
          <p:cNvSpPr txBox="true"/>
          <p:nvPr/>
        </p:nvSpPr>
        <p:spPr>
          <a:xfrm rot="0">
            <a:off x="666115" y="478839"/>
            <a:ext cx="5388541" cy="1459314"/>
          </a:xfrm>
          <a:prstGeom prst="rect">
            <a:avLst/>
          </a:prstGeom>
        </p:spPr>
        <p:txBody>
          <a:bodyPr anchor="t" rtlCol="false" tIns="0" lIns="0" bIns="0" rIns="0">
            <a:spAutoFit/>
          </a:bodyPr>
          <a:lstStyle/>
          <a:p>
            <a:pPr algn="l">
              <a:lnSpc>
                <a:spcPts val="5649"/>
              </a:lnSpc>
            </a:pPr>
            <a:r>
              <a:rPr lang="en-US" sz="5649">
                <a:solidFill>
                  <a:srgbClr val="191919"/>
                </a:solidFill>
                <a:latin typeface="210 8비트"/>
                <a:ea typeface="210 8비트"/>
                <a:cs typeface="210 8비트"/>
                <a:sym typeface="210 8비트"/>
              </a:rPr>
              <a:t>MODULE DESCRIPTION</a:t>
            </a:r>
          </a:p>
        </p:txBody>
      </p:sp>
      <p:sp>
        <p:nvSpPr>
          <p:cNvPr name="Freeform 9" id="9"/>
          <p:cNvSpPr/>
          <p:nvPr/>
        </p:nvSpPr>
        <p:spPr>
          <a:xfrm flipH="false" flipV="false" rot="0">
            <a:off x="6405921" y="682668"/>
            <a:ext cx="734817" cy="692064"/>
          </a:xfrm>
          <a:custGeom>
            <a:avLst/>
            <a:gdLst/>
            <a:ahLst/>
            <a:cxnLst/>
            <a:rect r="r" b="b" t="t" l="l"/>
            <a:pathLst>
              <a:path h="692064" w="734817">
                <a:moveTo>
                  <a:pt x="0" y="0"/>
                </a:moveTo>
                <a:lnTo>
                  <a:pt x="734818" y="0"/>
                </a:lnTo>
                <a:lnTo>
                  <a:pt x="734818" y="692064"/>
                </a:lnTo>
                <a:lnTo>
                  <a:pt x="0" y="6920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571875" y="2082311"/>
            <a:ext cx="16593185" cy="7922491"/>
          </a:xfrm>
          <a:prstGeom prst="rect">
            <a:avLst/>
          </a:prstGeom>
        </p:spPr>
        <p:txBody>
          <a:bodyPr anchor="t" rtlCol="false" tIns="0" lIns="0" bIns="0" rIns="0">
            <a:spAutoFit/>
          </a:bodyPr>
          <a:lstStyle/>
          <a:p>
            <a:pPr algn="just">
              <a:lnSpc>
                <a:spcPts val="4852"/>
              </a:lnSpc>
            </a:pPr>
            <a:r>
              <a:rPr lang="en-US" sz="3465">
                <a:solidFill>
                  <a:srgbClr val="191919"/>
                </a:solidFill>
                <a:latin typeface="210 8비트 Bold"/>
                <a:ea typeface="210 8비트 Bold"/>
                <a:cs typeface="210 8비트 Bold"/>
                <a:sym typeface="210 8비트 Bold"/>
              </a:rPr>
              <a:t>Participants Management Module:</a:t>
            </a:r>
          </a:p>
          <a:p>
            <a:pPr algn="just">
              <a:lnSpc>
                <a:spcPts val="4852"/>
              </a:lnSpc>
            </a:pPr>
          </a:p>
          <a:p>
            <a:pPr algn="just" marL="748286" indent="-374143" lvl="1">
              <a:lnSpc>
                <a:spcPts val="4852"/>
              </a:lnSpc>
              <a:buFont typeface="Arial"/>
              <a:buChar char="•"/>
            </a:pPr>
            <a:r>
              <a:rPr lang="en-US" sz="3465">
                <a:solidFill>
                  <a:srgbClr val="191919"/>
                </a:solidFill>
                <a:latin typeface="210 8비트"/>
                <a:ea typeface="210 8비트"/>
                <a:cs typeface="210 8비트"/>
                <a:sym typeface="210 8비트"/>
              </a:rPr>
              <a:t>Participants can register for single or multiple events via an  user friendly interface.</a:t>
            </a:r>
          </a:p>
          <a:p>
            <a:pPr algn="just">
              <a:lnSpc>
                <a:spcPts val="4852"/>
              </a:lnSpc>
            </a:pPr>
          </a:p>
          <a:p>
            <a:pPr algn="just" marL="748286" indent="-374143" lvl="1">
              <a:lnSpc>
                <a:spcPts val="4852"/>
              </a:lnSpc>
              <a:buFont typeface="Arial"/>
              <a:buChar char="•"/>
            </a:pPr>
            <a:r>
              <a:rPr lang="en-US" sz="3465">
                <a:solidFill>
                  <a:srgbClr val="191919"/>
                </a:solidFill>
                <a:latin typeface="210 8비트"/>
                <a:ea typeface="210 8비트"/>
                <a:cs typeface="210 8비트"/>
                <a:sym typeface="210 8비트"/>
              </a:rPr>
              <a:t>Participants are notified about event-related updates in real time.</a:t>
            </a:r>
          </a:p>
          <a:p>
            <a:pPr algn="just">
              <a:lnSpc>
                <a:spcPts val="4852"/>
              </a:lnSpc>
            </a:pPr>
          </a:p>
          <a:p>
            <a:pPr algn="just" marL="748286" indent="-374143" lvl="1">
              <a:lnSpc>
                <a:spcPts val="4852"/>
              </a:lnSpc>
              <a:buFont typeface="Arial"/>
              <a:buChar char="•"/>
            </a:pPr>
            <a:r>
              <a:rPr lang="en-US" sz="3465">
                <a:solidFill>
                  <a:srgbClr val="191919"/>
                </a:solidFill>
                <a:latin typeface="210 8비트"/>
                <a:ea typeface="210 8비트"/>
                <a:cs typeface="210 8비트"/>
                <a:sym typeface="210 8비트"/>
              </a:rPr>
              <a:t>Organizers can monitor and manage participant registrations and track registration statuses.</a:t>
            </a:r>
          </a:p>
          <a:p>
            <a:pPr algn="just">
              <a:lnSpc>
                <a:spcPts val="4852"/>
              </a:lnSpc>
            </a:pPr>
          </a:p>
          <a:p>
            <a:pPr algn="just" marL="748286" indent="-374143" lvl="1">
              <a:lnSpc>
                <a:spcPts val="4852"/>
              </a:lnSpc>
              <a:buFont typeface="Arial"/>
              <a:buChar char="•"/>
            </a:pPr>
            <a:r>
              <a:rPr lang="en-US" sz="3465">
                <a:solidFill>
                  <a:srgbClr val="191919"/>
                </a:solidFill>
                <a:latin typeface="210 8비트"/>
                <a:ea typeface="210 8비트"/>
                <a:cs typeface="210 8비트"/>
                <a:sym typeface="210 8비트"/>
              </a:rPr>
              <a:t>Participants can view fee details and make secure online payments through integrated payment methods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grpSp>
        <p:nvGrpSpPr>
          <p:cNvPr name="Group 2" id="2"/>
          <p:cNvGrpSpPr/>
          <p:nvPr/>
        </p:nvGrpSpPr>
        <p:grpSpPr>
          <a:xfrm rot="0">
            <a:off x="571875" y="278254"/>
            <a:ext cx="7632041" cy="1913407"/>
            <a:chOff x="0" y="0"/>
            <a:chExt cx="5836666" cy="1463294"/>
          </a:xfrm>
        </p:grpSpPr>
        <p:sp>
          <p:nvSpPr>
            <p:cNvPr name="Freeform 3" id="3"/>
            <p:cNvSpPr/>
            <p:nvPr/>
          </p:nvSpPr>
          <p:spPr>
            <a:xfrm flipH="false" flipV="false" rot="0">
              <a:off x="6350" y="6350"/>
              <a:ext cx="5823966" cy="1450594"/>
            </a:xfrm>
            <a:custGeom>
              <a:avLst/>
              <a:gdLst/>
              <a:ahLst/>
              <a:cxnLst/>
              <a:rect r="r" b="b" t="t" l="l"/>
              <a:pathLst>
                <a:path h="1450594" w="5823966">
                  <a:moveTo>
                    <a:pt x="5823966" y="599567"/>
                  </a:moveTo>
                  <a:lnTo>
                    <a:pt x="5823966" y="1199007"/>
                  </a:lnTo>
                  <a:lnTo>
                    <a:pt x="5823966" y="1450594"/>
                  </a:lnTo>
                  <a:lnTo>
                    <a:pt x="0" y="1450594"/>
                  </a:lnTo>
                  <a:lnTo>
                    <a:pt x="0" y="1199007"/>
                  </a:lnTo>
                  <a:lnTo>
                    <a:pt x="0" y="254000"/>
                  </a:lnTo>
                  <a:cubicBezTo>
                    <a:pt x="0" y="113665"/>
                    <a:pt x="113665" y="0"/>
                    <a:pt x="254000" y="0"/>
                  </a:cubicBezTo>
                  <a:lnTo>
                    <a:pt x="4792472" y="0"/>
                  </a:lnTo>
                  <a:cubicBezTo>
                    <a:pt x="4932680" y="0"/>
                    <a:pt x="5046472" y="113665"/>
                    <a:pt x="5046472" y="254000"/>
                  </a:cubicBezTo>
                  <a:lnTo>
                    <a:pt x="5046472" y="599567"/>
                  </a:lnTo>
                  <a:lnTo>
                    <a:pt x="5823966" y="599567"/>
                  </a:lnTo>
                  <a:close/>
                </a:path>
              </a:pathLst>
            </a:custGeom>
            <a:solidFill>
              <a:srgbClr val="DBDB78"/>
            </a:solidFill>
          </p:spPr>
        </p:sp>
        <p:sp>
          <p:nvSpPr>
            <p:cNvPr name="Freeform 4" id="4"/>
            <p:cNvSpPr/>
            <p:nvPr/>
          </p:nvSpPr>
          <p:spPr>
            <a:xfrm flipH="false" flipV="false" rot="0">
              <a:off x="0" y="0"/>
              <a:ext cx="5836666" cy="1463294"/>
            </a:xfrm>
            <a:custGeom>
              <a:avLst/>
              <a:gdLst/>
              <a:ahLst/>
              <a:cxnLst/>
              <a:rect r="r" b="b" t="t" l="l"/>
              <a:pathLst>
                <a:path h="1463294" w="5836666">
                  <a:moveTo>
                    <a:pt x="5059172" y="599567"/>
                  </a:moveTo>
                  <a:lnTo>
                    <a:pt x="5059172" y="260350"/>
                  </a:lnTo>
                  <a:cubicBezTo>
                    <a:pt x="5059172" y="116840"/>
                    <a:pt x="4942332" y="0"/>
                    <a:pt x="4798822" y="0"/>
                  </a:cubicBezTo>
                  <a:lnTo>
                    <a:pt x="260350" y="0"/>
                  </a:lnTo>
                  <a:cubicBezTo>
                    <a:pt x="116840" y="0"/>
                    <a:pt x="0" y="116840"/>
                    <a:pt x="0" y="260350"/>
                  </a:cubicBezTo>
                  <a:lnTo>
                    <a:pt x="0" y="1199007"/>
                  </a:lnTo>
                  <a:lnTo>
                    <a:pt x="0" y="1211707"/>
                  </a:lnTo>
                  <a:lnTo>
                    <a:pt x="0" y="1463294"/>
                  </a:lnTo>
                  <a:lnTo>
                    <a:pt x="5836666" y="1463294"/>
                  </a:lnTo>
                  <a:lnTo>
                    <a:pt x="5836666" y="1211707"/>
                  </a:lnTo>
                  <a:lnTo>
                    <a:pt x="5836666" y="1199007"/>
                  </a:lnTo>
                  <a:lnTo>
                    <a:pt x="5836666" y="599567"/>
                  </a:lnTo>
                  <a:lnTo>
                    <a:pt x="5059172" y="599567"/>
                  </a:lnTo>
                  <a:close/>
                  <a:moveTo>
                    <a:pt x="12700" y="1211707"/>
                  </a:moveTo>
                  <a:lnTo>
                    <a:pt x="5224526" y="1211707"/>
                  </a:lnTo>
                  <a:lnTo>
                    <a:pt x="5224526" y="1450594"/>
                  </a:lnTo>
                  <a:lnTo>
                    <a:pt x="12700" y="1450594"/>
                  </a:lnTo>
                  <a:lnTo>
                    <a:pt x="12700" y="1211707"/>
                  </a:lnTo>
                  <a:close/>
                  <a:moveTo>
                    <a:pt x="5823966" y="1450594"/>
                  </a:moveTo>
                  <a:lnTo>
                    <a:pt x="5237226" y="1450594"/>
                  </a:lnTo>
                  <a:lnTo>
                    <a:pt x="5237226" y="1211707"/>
                  </a:lnTo>
                  <a:lnTo>
                    <a:pt x="5823966" y="1211707"/>
                  </a:lnTo>
                  <a:lnTo>
                    <a:pt x="5823966" y="1450594"/>
                  </a:lnTo>
                  <a:close/>
                  <a:moveTo>
                    <a:pt x="12700" y="1199007"/>
                  </a:moveTo>
                  <a:lnTo>
                    <a:pt x="12700" y="260350"/>
                  </a:lnTo>
                  <a:cubicBezTo>
                    <a:pt x="12700" y="123825"/>
                    <a:pt x="123825" y="12700"/>
                    <a:pt x="260350" y="12700"/>
                  </a:cubicBezTo>
                  <a:lnTo>
                    <a:pt x="4798822" y="12700"/>
                  </a:lnTo>
                  <a:cubicBezTo>
                    <a:pt x="4935347" y="12700"/>
                    <a:pt x="5046472" y="123825"/>
                    <a:pt x="5046472" y="260350"/>
                  </a:cubicBezTo>
                  <a:lnTo>
                    <a:pt x="5046472" y="612267"/>
                  </a:lnTo>
                  <a:lnTo>
                    <a:pt x="5823966" y="612267"/>
                  </a:lnTo>
                  <a:lnTo>
                    <a:pt x="5823966" y="1199007"/>
                  </a:lnTo>
                  <a:lnTo>
                    <a:pt x="12700" y="1199007"/>
                  </a:lnTo>
                  <a:close/>
                </a:path>
              </a:pathLst>
            </a:custGeom>
            <a:solidFill>
              <a:srgbClr val="191919"/>
            </a:solidFill>
          </p:spPr>
        </p:sp>
      </p:grpSp>
      <p:grpSp>
        <p:nvGrpSpPr>
          <p:cNvPr name="Group 5" id="5"/>
          <p:cNvGrpSpPr/>
          <p:nvPr/>
        </p:nvGrpSpPr>
        <p:grpSpPr>
          <a:xfrm rot="0">
            <a:off x="0" y="1885838"/>
            <a:ext cx="18288000" cy="8401162"/>
            <a:chOff x="0" y="0"/>
            <a:chExt cx="4816593" cy="2212652"/>
          </a:xfrm>
        </p:grpSpPr>
        <p:sp>
          <p:nvSpPr>
            <p:cNvPr name="Freeform 6" id="6"/>
            <p:cNvSpPr/>
            <p:nvPr/>
          </p:nvSpPr>
          <p:spPr>
            <a:xfrm flipH="false" flipV="false" rot="0">
              <a:off x="0" y="0"/>
              <a:ext cx="4816592" cy="2212652"/>
            </a:xfrm>
            <a:custGeom>
              <a:avLst/>
              <a:gdLst/>
              <a:ahLst/>
              <a:cxnLst/>
              <a:rect r="r" b="b" t="t" l="l"/>
              <a:pathLst>
                <a:path h="2212652" w="4816592">
                  <a:moveTo>
                    <a:pt x="0" y="0"/>
                  </a:moveTo>
                  <a:lnTo>
                    <a:pt x="4816592" y="0"/>
                  </a:lnTo>
                  <a:lnTo>
                    <a:pt x="4816592" y="2212652"/>
                  </a:lnTo>
                  <a:lnTo>
                    <a:pt x="0" y="2212652"/>
                  </a:lnTo>
                  <a:close/>
                </a:path>
              </a:pathLst>
            </a:custGeom>
            <a:solidFill>
              <a:srgbClr val="FFFAEE"/>
            </a:solidFill>
            <a:ln w="19050" cap="sq">
              <a:solidFill>
                <a:srgbClr val="191919"/>
              </a:solidFill>
              <a:prstDash val="solid"/>
              <a:miter/>
            </a:ln>
          </p:spPr>
        </p:sp>
        <p:sp>
          <p:nvSpPr>
            <p:cNvPr name="TextBox 7" id="7"/>
            <p:cNvSpPr txBox="true"/>
            <p:nvPr/>
          </p:nvSpPr>
          <p:spPr>
            <a:xfrm>
              <a:off x="0" y="-66675"/>
              <a:ext cx="4816593" cy="2279327"/>
            </a:xfrm>
            <a:prstGeom prst="rect">
              <a:avLst/>
            </a:prstGeom>
          </p:spPr>
          <p:txBody>
            <a:bodyPr anchor="ctr" rtlCol="false" tIns="50800" lIns="50800" bIns="50800" rIns="50800"/>
            <a:lstStyle/>
            <a:p>
              <a:pPr algn="ctr">
                <a:lnSpc>
                  <a:spcPts val="2520"/>
                </a:lnSpc>
              </a:pPr>
            </a:p>
          </p:txBody>
        </p:sp>
      </p:grpSp>
      <p:sp>
        <p:nvSpPr>
          <p:cNvPr name="TextBox 8" id="8"/>
          <p:cNvSpPr txBox="true"/>
          <p:nvPr/>
        </p:nvSpPr>
        <p:spPr>
          <a:xfrm rot="0">
            <a:off x="666115" y="478839"/>
            <a:ext cx="5388541" cy="1459314"/>
          </a:xfrm>
          <a:prstGeom prst="rect">
            <a:avLst/>
          </a:prstGeom>
        </p:spPr>
        <p:txBody>
          <a:bodyPr anchor="t" rtlCol="false" tIns="0" lIns="0" bIns="0" rIns="0">
            <a:spAutoFit/>
          </a:bodyPr>
          <a:lstStyle/>
          <a:p>
            <a:pPr algn="l">
              <a:lnSpc>
                <a:spcPts val="5649"/>
              </a:lnSpc>
            </a:pPr>
            <a:r>
              <a:rPr lang="en-US" sz="5649">
                <a:solidFill>
                  <a:srgbClr val="191919"/>
                </a:solidFill>
                <a:latin typeface="210 8비트"/>
                <a:ea typeface="210 8비트"/>
                <a:cs typeface="210 8비트"/>
                <a:sym typeface="210 8비트"/>
              </a:rPr>
              <a:t>MODULE DESCRIPTION</a:t>
            </a:r>
          </a:p>
        </p:txBody>
      </p:sp>
      <p:sp>
        <p:nvSpPr>
          <p:cNvPr name="Freeform 9" id="9"/>
          <p:cNvSpPr/>
          <p:nvPr/>
        </p:nvSpPr>
        <p:spPr>
          <a:xfrm flipH="false" flipV="false" rot="0">
            <a:off x="6405921" y="682668"/>
            <a:ext cx="734817" cy="692064"/>
          </a:xfrm>
          <a:custGeom>
            <a:avLst/>
            <a:gdLst/>
            <a:ahLst/>
            <a:cxnLst/>
            <a:rect r="r" b="b" t="t" l="l"/>
            <a:pathLst>
              <a:path h="692064" w="734817">
                <a:moveTo>
                  <a:pt x="0" y="0"/>
                </a:moveTo>
                <a:lnTo>
                  <a:pt x="734818" y="0"/>
                </a:lnTo>
                <a:lnTo>
                  <a:pt x="734818" y="692064"/>
                </a:lnTo>
                <a:lnTo>
                  <a:pt x="0" y="6920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571875" y="2105937"/>
            <a:ext cx="16593185" cy="7312891"/>
          </a:xfrm>
          <a:prstGeom prst="rect">
            <a:avLst/>
          </a:prstGeom>
        </p:spPr>
        <p:txBody>
          <a:bodyPr anchor="t" rtlCol="false" tIns="0" lIns="0" bIns="0" rIns="0">
            <a:spAutoFit/>
          </a:bodyPr>
          <a:lstStyle/>
          <a:p>
            <a:pPr algn="just">
              <a:lnSpc>
                <a:spcPts val="4852"/>
              </a:lnSpc>
            </a:pPr>
            <a:r>
              <a:rPr lang="en-US" sz="3465">
                <a:solidFill>
                  <a:srgbClr val="191919"/>
                </a:solidFill>
                <a:latin typeface="210 8비트 Bold"/>
                <a:ea typeface="210 8비트 Bold"/>
                <a:cs typeface="210 8비트 Bold"/>
                <a:sym typeface="210 8비트 Bold"/>
              </a:rPr>
              <a:t>Customization Module:</a:t>
            </a:r>
          </a:p>
          <a:p>
            <a:pPr algn="just">
              <a:lnSpc>
                <a:spcPts val="4852"/>
              </a:lnSpc>
            </a:pPr>
            <a:r>
              <a:rPr lang="en-US" sz="3465">
                <a:solidFill>
                  <a:srgbClr val="191919"/>
                </a:solidFill>
                <a:latin typeface="210 8비트"/>
                <a:ea typeface="210 8비트"/>
                <a:cs typeface="210 8비트"/>
                <a:sym typeface="210 8비트"/>
              </a:rPr>
              <a:t>Institutional Admins can customize the platform interface to align with their branding and functional needs</a:t>
            </a:r>
          </a:p>
          <a:p>
            <a:pPr algn="just" marL="748286" indent="-374143" lvl="1">
              <a:lnSpc>
                <a:spcPts val="4852"/>
              </a:lnSpc>
              <a:buFont typeface="Arial"/>
              <a:buChar char="•"/>
            </a:pPr>
            <a:r>
              <a:rPr lang="en-US" sz="3465">
                <a:solidFill>
                  <a:srgbClr val="191919"/>
                </a:solidFill>
                <a:latin typeface="210 8비트"/>
                <a:ea typeface="210 8비트"/>
                <a:cs typeface="210 8비트"/>
                <a:sym typeface="210 8비트"/>
              </a:rPr>
              <a:t>update font</a:t>
            </a:r>
          </a:p>
          <a:p>
            <a:pPr algn="just" marL="748286" indent="-374143" lvl="1">
              <a:lnSpc>
                <a:spcPts val="4852"/>
              </a:lnSpc>
              <a:buFont typeface="Arial"/>
              <a:buChar char="•"/>
            </a:pPr>
            <a:r>
              <a:rPr lang="en-US" sz="3465">
                <a:solidFill>
                  <a:srgbClr val="191919"/>
                </a:solidFill>
                <a:latin typeface="210 8비트"/>
                <a:ea typeface="210 8비트"/>
                <a:cs typeface="210 8비트"/>
                <a:sym typeface="210 8비트"/>
              </a:rPr>
              <a:t>update images &amp; banners</a:t>
            </a:r>
          </a:p>
          <a:p>
            <a:pPr algn="just" marL="748286" indent="-374143" lvl="1">
              <a:lnSpc>
                <a:spcPts val="4852"/>
              </a:lnSpc>
              <a:buFont typeface="Arial"/>
              <a:buChar char="•"/>
            </a:pPr>
            <a:r>
              <a:rPr lang="en-US" sz="3465">
                <a:solidFill>
                  <a:srgbClr val="191919"/>
                </a:solidFill>
                <a:latin typeface="210 8비트"/>
                <a:ea typeface="210 8비트"/>
                <a:cs typeface="210 8비트"/>
                <a:sym typeface="210 8비트"/>
              </a:rPr>
              <a:t>update colour schema</a:t>
            </a:r>
          </a:p>
          <a:p>
            <a:pPr algn="just" marL="748286" indent="-374143" lvl="1">
              <a:lnSpc>
                <a:spcPts val="4852"/>
              </a:lnSpc>
              <a:buFont typeface="Arial"/>
              <a:buChar char="•"/>
            </a:pPr>
            <a:r>
              <a:rPr lang="en-US" sz="3465">
                <a:solidFill>
                  <a:srgbClr val="191919"/>
                </a:solidFill>
                <a:latin typeface="210 8비트"/>
                <a:ea typeface="210 8비트"/>
                <a:cs typeface="210 8비트"/>
                <a:sym typeface="210 8비트"/>
              </a:rPr>
              <a:t>update text</a:t>
            </a:r>
          </a:p>
          <a:p>
            <a:pPr algn="just">
              <a:lnSpc>
                <a:spcPts val="4852"/>
              </a:lnSpc>
            </a:pPr>
          </a:p>
          <a:p>
            <a:pPr algn="just">
              <a:lnSpc>
                <a:spcPts val="4852"/>
              </a:lnSpc>
            </a:pPr>
            <a:r>
              <a:rPr lang="en-US" sz="3465">
                <a:solidFill>
                  <a:srgbClr val="191919"/>
                </a:solidFill>
                <a:latin typeface="210 8비트 Bold"/>
                <a:ea typeface="210 8비트 Bold"/>
                <a:cs typeface="210 8비트 Bold"/>
                <a:sym typeface="210 8비트 Bold"/>
              </a:rPr>
              <a:t>Feedback Management Module:</a:t>
            </a:r>
          </a:p>
          <a:p>
            <a:pPr algn="just" marL="748286" indent="-374143" lvl="1">
              <a:lnSpc>
                <a:spcPts val="4852"/>
              </a:lnSpc>
              <a:buFont typeface="Arial"/>
              <a:buChar char="•"/>
            </a:pPr>
            <a:r>
              <a:rPr lang="en-US" sz="3465">
                <a:solidFill>
                  <a:srgbClr val="191919"/>
                </a:solidFill>
                <a:latin typeface="210 8비트"/>
                <a:ea typeface="210 8비트"/>
                <a:cs typeface="210 8비트"/>
                <a:sym typeface="210 8비트"/>
              </a:rPr>
              <a:t>Participants can provide feedback about events, services, or issues encountered.</a:t>
            </a:r>
          </a:p>
          <a:p>
            <a:pPr algn="just" marL="748286" indent="-374143" lvl="1">
              <a:lnSpc>
                <a:spcPts val="4852"/>
              </a:lnSpc>
              <a:buFont typeface="Arial"/>
              <a:buChar char="•"/>
            </a:pPr>
            <a:r>
              <a:rPr lang="en-US" sz="3465">
                <a:solidFill>
                  <a:srgbClr val="191919"/>
                </a:solidFill>
                <a:latin typeface="210 8비트"/>
                <a:ea typeface="210 8비트"/>
                <a:cs typeface="210 8비트"/>
                <a:sym typeface="210 8비트"/>
              </a:rPr>
              <a:t>Admins can view these feedbacks for service improvement.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grpSp>
        <p:nvGrpSpPr>
          <p:cNvPr name="Group 2" id="2"/>
          <p:cNvGrpSpPr/>
          <p:nvPr/>
        </p:nvGrpSpPr>
        <p:grpSpPr>
          <a:xfrm rot="0">
            <a:off x="571875" y="278254"/>
            <a:ext cx="10039253" cy="2516913"/>
            <a:chOff x="0" y="0"/>
            <a:chExt cx="5836666" cy="1463294"/>
          </a:xfrm>
        </p:grpSpPr>
        <p:sp>
          <p:nvSpPr>
            <p:cNvPr name="Freeform 3" id="3"/>
            <p:cNvSpPr/>
            <p:nvPr/>
          </p:nvSpPr>
          <p:spPr>
            <a:xfrm flipH="false" flipV="false" rot="0">
              <a:off x="6350" y="6350"/>
              <a:ext cx="5823966" cy="1450594"/>
            </a:xfrm>
            <a:custGeom>
              <a:avLst/>
              <a:gdLst/>
              <a:ahLst/>
              <a:cxnLst/>
              <a:rect r="r" b="b" t="t" l="l"/>
              <a:pathLst>
                <a:path h="1450594" w="5823966">
                  <a:moveTo>
                    <a:pt x="5823966" y="599567"/>
                  </a:moveTo>
                  <a:lnTo>
                    <a:pt x="5823966" y="1199007"/>
                  </a:lnTo>
                  <a:lnTo>
                    <a:pt x="5823966" y="1450594"/>
                  </a:lnTo>
                  <a:lnTo>
                    <a:pt x="0" y="1450594"/>
                  </a:lnTo>
                  <a:lnTo>
                    <a:pt x="0" y="1199007"/>
                  </a:lnTo>
                  <a:lnTo>
                    <a:pt x="0" y="254000"/>
                  </a:lnTo>
                  <a:cubicBezTo>
                    <a:pt x="0" y="113665"/>
                    <a:pt x="113665" y="0"/>
                    <a:pt x="254000" y="0"/>
                  </a:cubicBezTo>
                  <a:lnTo>
                    <a:pt x="4792472" y="0"/>
                  </a:lnTo>
                  <a:cubicBezTo>
                    <a:pt x="4932680" y="0"/>
                    <a:pt x="5046472" y="113665"/>
                    <a:pt x="5046472" y="254000"/>
                  </a:cubicBezTo>
                  <a:lnTo>
                    <a:pt x="5046472" y="599567"/>
                  </a:lnTo>
                  <a:lnTo>
                    <a:pt x="5823966" y="599567"/>
                  </a:lnTo>
                  <a:close/>
                </a:path>
              </a:pathLst>
            </a:custGeom>
            <a:solidFill>
              <a:srgbClr val="DBDB78"/>
            </a:solidFill>
          </p:spPr>
        </p:sp>
        <p:sp>
          <p:nvSpPr>
            <p:cNvPr name="Freeform 4" id="4"/>
            <p:cNvSpPr/>
            <p:nvPr/>
          </p:nvSpPr>
          <p:spPr>
            <a:xfrm flipH="false" flipV="false" rot="0">
              <a:off x="0" y="0"/>
              <a:ext cx="5836666" cy="1463294"/>
            </a:xfrm>
            <a:custGeom>
              <a:avLst/>
              <a:gdLst/>
              <a:ahLst/>
              <a:cxnLst/>
              <a:rect r="r" b="b" t="t" l="l"/>
              <a:pathLst>
                <a:path h="1463294" w="5836666">
                  <a:moveTo>
                    <a:pt x="5059172" y="599567"/>
                  </a:moveTo>
                  <a:lnTo>
                    <a:pt x="5059172" y="260350"/>
                  </a:lnTo>
                  <a:cubicBezTo>
                    <a:pt x="5059172" y="116840"/>
                    <a:pt x="4942332" y="0"/>
                    <a:pt x="4798822" y="0"/>
                  </a:cubicBezTo>
                  <a:lnTo>
                    <a:pt x="260350" y="0"/>
                  </a:lnTo>
                  <a:cubicBezTo>
                    <a:pt x="116840" y="0"/>
                    <a:pt x="0" y="116840"/>
                    <a:pt x="0" y="260350"/>
                  </a:cubicBezTo>
                  <a:lnTo>
                    <a:pt x="0" y="1199007"/>
                  </a:lnTo>
                  <a:lnTo>
                    <a:pt x="0" y="1211707"/>
                  </a:lnTo>
                  <a:lnTo>
                    <a:pt x="0" y="1463294"/>
                  </a:lnTo>
                  <a:lnTo>
                    <a:pt x="5836666" y="1463294"/>
                  </a:lnTo>
                  <a:lnTo>
                    <a:pt x="5836666" y="1211707"/>
                  </a:lnTo>
                  <a:lnTo>
                    <a:pt x="5836666" y="1199007"/>
                  </a:lnTo>
                  <a:lnTo>
                    <a:pt x="5836666" y="599567"/>
                  </a:lnTo>
                  <a:lnTo>
                    <a:pt x="5059172" y="599567"/>
                  </a:lnTo>
                  <a:close/>
                  <a:moveTo>
                    <a:pt x="12700" y="1211707"/>
                  </a:moveTo>
                  <a:lnTo>
                    <a:pt x="5224526" y="1211707"/>
                  </a:lnTo>
                  <a:lnTo>
                    <a:pt x="5224526" y="1450594"/>
                  </a:lnTo>
                  <a:lnTo>
                    <a:pt x="12700" y="1450594"/>
                  </a:lnTo>
                  <a:lnTo>
                    <a:pt x="12700" y="1211707"/>
                  </a:lnTo>
                  <a:close/>
                  <a:moveTo>
                    <a:pt x="5823966" y="1450594"/>
                  </a:moveTo>
                  <a:lnTo>
                    <a:pt x="5237226" y="1450594"/>
                  </a:lnTo>
                  <a:lnTo>
                    <a:pt x="5237226" y="1211707"/>
                  </a:lnTo>
                  <a:lnTo>
                    <a:pt x="5823966" y="1211707"/>
                  </a:lnTo>
                  <a:lnTo>
                    <a:pt x="5823966" y="1450594"/>
                  </a:lnTo>
                  <a:close/>
                  <a:moveTo>
                    <a:pt x="12700" y="1199007"/>
                  </a:moveTo>
                  <a:lnTo>
                    <a:pt x="12700" y="260350"/>
                  </a:lnTo>
                  <a:cubicBezTo>
                    <a:pt x="12700" y="123825"/>
                    <a:pt x="123825" y="12700"/>
                    <a:pt x="260350" y="12700"/>
                  </a:cubicBezTo>
                  <a:lnTo>
                    <a:pt x="4798822" y="12700"/>
                  </a:lnTo>
                  <a:cubicBezTo>
                    <a:pt x="4935347" y="12700"/>
                    <a:pt x="5046472" y="123825"/>
                    <a:pt x="5046472" y="260350"/>
                  </a:cubicBezTo>
                  <a:lnTo>
                    <a:pt x="5046472" y="612267"/>
                  </a:lnTo>
                  <a:lnTo>
                    <a:pt x="5823966" y="612267"/>
                  </a:lnTo>
                  <a:lnTo>
                    <a:pt x="5823966" y="1199007"/>
                  </a:lnTo>
                  <a:lnTo>
                    <a:pt x="12700" y="1199007"/>
                  </a:lnTo>
                  <a:close/>
                </a:path>
              </a:pathLst>
            </a:custGeom>
            <a:solidFill>
              <a:srgbClr val="191919"/>
            </a:solidFill>
          </p:spPr>
        </p:sp>
      </p:grpSp>
      <p:grpSp>
        <p:nvGrpSpPr>
          <p:cNvPr name="Group 5" id="5"/>
          <p:cNvGrpSpPr/>
          <p:nvPr/>
        </p:nvGrpSpPr>
        <p:grpSpPr>
          <a:xfrm rot="0">
            <a:off x="0" y="1885838"/>
            <a:ext cx="18288000" cy="8401162"/>
            <a:chOff x="0" y="0"/>
            <a:chExt cx="4816593" cy="2212652"/>
          </a:xfrm>
        </p:grpSpPr>
        <p:sp>
          <p:nvSpPr>
            <p:cNvPr name="Freeform 6" id="6"/>
            <p:cNvSpPr/>
            <p:nvPr/>
          </p:nvSpPr>
          <p:spPr>
            <a:xfrm flipH="false" flipV="false" rot="0">
              <a:off x="0" y="0"/>
              <a:ext cx="4816592" cy="2212652"/>
            </a:xfrm>
            <a:custGeom>
              <a:avLst/>
              <a:gdLst/>
              <a:ahLst/>
              <a:cxnLst/>
              <a:rect r="r" b="b" t="t" l="l"/>
              <a:pathLst>
                <a:path h="2212652" w="4816592">
                  <a:moveTo>
                    <a:pt x="0" y="0"/>
                  </a:moveTo>
                  <a:lnTo>
                    <a:pt x="4816592" y="0"/>
                  </a:lnTo>
                  <a:lnTo>
                    <a:pt x="4816592" y="2212652"/>
                  </a:lnTo>
                  <a:lnTo>
                    <a:pt x="0" y="2212652"/>
                  </a:lnTo>
                  <a:close/>
                </a:path>
              </a:pathLst>
            </a:custGeom>
            <a:solidFill>
              <a:srgbClr val="FFFAEE"/>
            </a:solidFill>
            <a:ln w="19050" cap="sq">
              <a:solidFill>
                <a:srgbClr val="191919"/>
              </a:solidFill>
              <a:prstDash val="solid"/>
              <a:miter/>
            </a:ln>
          </p:spPr>
        </p:sp>
        <p:sp>
          <p:nvSpPr>
            <p:cNvPr name="TextBox 7" id="7"/>
            <p:cNvSpPr txBox="true"/>
            <p:nvPr/>
          </p:nvSpPr>
          <p:spPr>
            <a:xfrm>
              <a:off x="0" y="-66675"/>
              <a:ext cx="4816593" cy="2279327"/>
            </a:xfrm>
            <a:prstGeom prst="rect">
              <a:avLst/>
            </a:prstGeom>
          </p:spPr>
          <p:txBody>
            <a:bodyPr anchor="ctr" rtlCol="false" tIns="50800" lIns="50800" bIns="50800" rIns="50800"/>
            <a:lstStyle/>
            <a:p>
              <a:pPr algn="ctr">
                <a:lnSpc>
                  <a:spcPts val="2520"/>
                </a:lnSpc>
              </a:pPr>
            </a:p>
          </p:txBody>
        </p:sp>
      </p:grpSp>
      <p:sp>
        <p:nvSpPr>
          <p:cNvPr name="TextBox 8" id="8"/>
          <p:cNvSpPr txBox="true"/>
          <p:nvPr/>
        </p:nvSpPr>
        <p:spPr>
          <a:xfrm rot="0">
            <a:off x="666115" y="478839"/>
            <a:ext cx="6935668" cy="1459314"/>
          </a:xfrm>
          <a:prstGeom prst="rect">
            <a:avLst/>
          </a:prstGeom>
        </p:spPr>
        <p:txBody>
          <a:bodyPr anchor="t" rtlCol="false" tIns="0" lIns="0" bIns="0" rIns="0">
            <a:spAutoFit/>
          </a:bodyPr>
          <a:lstStyle/>
          <a:p>
            <a:pPr algn="l">
              <a:lnSpc>
                <a:spcPts val="5649"/>
              </a:lnSpc>
            </a:pPr>
            <a:r>
              <a:rPr lang="en-US" sz="5649">
                <a:solidFill>
                  <a:srgbClr val="191919"/>
                </a:solidFill>
                <a:latin typeface="210 8비트"/>
                <a:ea typeface="210 8비트"/>
                <a:cs typeface="210 8비트"/>
                <a:sym typeface="210 8비트"/>
              </a:rPr>
              <a:t>TECHNICAL FEASABILITY</a:t>
            </a:r>
          </a:p>
        </p:txBody>
      </p:sp>
      <p:sp>
        <p:nvSpPr>
          <p:cNvPr name="Freeform 9" id="9"/>
          <p:cNvSpPr/>
          <p:nvPr/>
        </p:nvSpPr>
        <p:spPr>
          <a:xfrm flipH="false" flipV="false" rot="0">
            <a:off x="7866331" y="682668"/>
            <a:ext cx="734817" cy="692064"/>
          </a:xfrm>
          <a:custGeom>
            <a:avLst/>
            <a:gdLst/>
            <a:ahLst/>
            <a:cxnLst/>
            <a:rect r="r" b="b" t="t" l="l"/>
            <a:pathLst>
              <a:path h="692064" w="734817">
                <a:moveTo>
                  <a:pt x="0" y="0"/>
                </a:moveTo>
                <a:lnTo>
                  <a:pt x="734817" y="0"/>
                </a:lnTo>
                <a:lnTo>
                  <a:pt x="734817" y="692064"/>
                </a:lnTo>
                <a:lnTo>
                  <a:pt x="0" y="6920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350543" y="3425242"/>
            <a:ext cx="16908757" cy="4929967"/>
          </a:xfrm>
          <a:prstGeom prst="rect">
            <a:avLst/>
          </a:prstGeom>
        </p:spPr>
        <p:txBody>
          <a:bodyPr anchor="t" rtlCol="false" tIns="0" lIns="0" bIns="0" rIns="0">
            <a:spAutoFit/>
          </a:bodyPr>
          <a:lstStyle/>
          <a:p>
            <a:pPr algn="just">
              <a:lnSpc>
                <a:spcPts val="4944"/>
              </a:lnSpc>
            </a:pPr>
            <a:r>
              <a:rPr lang="en-US" sz="3531">
                <a:solidFill>
                  <a:srgbClr val="191919"/>
                </a:solidFill>
                <a:latin typeface="210 8비트 Bold"/>
                <a:ea typeface="210 8비트 Bold"/>
                <a:cs typeface="210 8비트 Bold"/>
                <a:sym typeface="210 8비트 Bold"/>
              </a:rPr>
              <a:t>Reliable and Accessible Te</a:t>
            </a:r>
            <a:r>
              <a:rPr lang="en-US" sz="3531">
                <a:solidFill>
                  <a:srgbClr val="191919"/>
                </a:solidFill>
                <a:latin typeface="210 8비트 Bold"/>
                <a:ea typeface="210 8비트 Bold"/>
                <a:cs typeface="210 8비트 Bold"/>
                <a:sym typeface="210 8비트 Bold"/>
              </a:rPr>
              <a:t>chnologies: </a:t>
            </a:r>
            <a:r>
              <a:rPr lang="en-US" sz="3531">
                <a:solidFill>
                  <a:srgbClr val="191919"/>
                </a:solidFill>
                <a:latin typeface="210 8비트"/>
                <a:ea typeface="210 8비트"/>
                <a:cs typeface="210 8비트"/>
                <a:sym typeface="210 8비트"/>
              </a:rPr>
              <a:t>Utilizes HTML, CSS, JavaS</a:t>
            </a:r>
            <a:r>
              <a:rPr lang="en-US" sz="3531">
                <a:solidFill>
                  <a:srgbClr val="191919"/>
                </a:solidFill>
                <a:latin typeface="210 8비트"/>
                <a:ea typeface="210 8비트"/>
                <a:cs typeface="210 8비트"/>
                <a:sym typeface="210 8비트"/>
              </a:rPr>
              <a:t>cript, and</a:t>
            </a:r>
            <a:r>
              <a:rPr lang="en-US" sz="3531">
                <a:solidFill>
                  <a:srgbClr val="191919"/>
                </a:solidFill>
                <a:latin typeface="210 8비트"/>
                <a:ea typeface="210 8비트"/>
                <a:cs typeface="210 8비트"/>
                <a:sym typeface="210 8비트"/>
              </a:rPr>
              <a:t> jQuery for an interactive and responsive frontend interface.</a:t>
            </a:r>
          </a:p>
          <a:p>
            <a:pPr algn="just">
              <a:lnSpc>
                <a:spcPts val="4944"/>
              </a:lnSpc>
            </a:pPr>
          </a:p>
          <a:p>
            <a:pPr algn="just">
              <a:lnSpc>
                <a:spcPts val="4944"/>
              </a:lnSpc>
            </a:pPr>
          </a:p>
          <a:p>
            <a:pPr algn="just">
              <a:lnSpc>
                <a:spcPts val="4944"/>
              </a:lnSpc>
            </a:pPr>
            <a:r>
              <a:rPr lang="en-US" sz="3531">
                <a:solidFill>
                  <a:srgbClr val="191919"/>
                </a:solidFill>
                <a:latin typeface="210 8비트 Bold"/>
                <a:ea typeface="210 8비트 Bold"/>
                <a:cs typeface="210 8비트 Bold"/>
                <a:sym typeface="210 8비트 Bold"/>
              </a:rPr>
              <a:t>Efficient Backend and Database:</a:t>
            </a:r>
            <a:r>
              <a:rPr lang="en-US" sz="3531">
                <a:solidFill>
                  <a:srgbClr val="191919"/>
                </a:solidFill>
                <a:latin typeface="210 8비트"/>
                <a:ea typeface="210 8비트"/>
                <a:cs typeface="210 8비트"/>
                <a:sym typeface="210 8비트"/>
              </a:rPr>
              <a:t> PHP handles server-side processes, while MongoDB ensures flexible and scalable data management for diverse event data and user profiles.</a:t>
            </a:r>
          </a:p>
        </p:txBody>
      </p:sp>
      <p:sp>
        <p:nvSpPr>
          <p:cNvPr name="TextBox 11" id="11"/>
          <p:cNvSpPr txBox="true"/>
          <p:nvPr/>
        </p:nvSpPr>
        <p:spPr>
          <a:xfrm rot="0">
            <a:off x="16212441" y="743984"/>
            <a:ext cx="1144449" cy="1167493"/>
          </a:xfrm>
          <a:prstGeom prst="rect">
            <a:avLst/>
          </a:prstGeom>
        </p:spPr>
        <p:txBody>
          <a:bodyPr anchor="t" rtlCol="false" tIns="0" lIns="0" bIns="0" rIns="0">
            <a:spAutoFit/>
          </a:bodyPr>
          <a:lstStyle/>
          <a:p>
            <a:pPr algn="ctr">
              <a:lnSpc>
                <a:spcPts val="8940"/>
              </a:lnSpc>
              <a:spcBef>
                <a:spcPct val="0"/>
              </a:spcBef>
            </a:pPr>
            <a:r>
              <a:rPr lang="en-US" b="true" sz="6386">
                <a:solidFill>
                  <a:srgbClr val="191919"/>
                </a:solidFill>
                <a:latin typeface="Telegraf Bold"/>
                <a:ea typeface="Telegraf Bold"/>
                <a:cs typeface="Telegraf Bold"/>
                <a:sym typeface="Telegraf Bold"/>
              </a:rPr>
              <a:t>20</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grpSp>
        <p:nvGrpSpPr>
          <p:cNvPr name="Group 2" id="2"/>
          <p:cNvGrpSpPr/>
          <p:nvPr/>
        </p:nvGrpSpPr>
        <p:grpSpPr>
          <a:xfrm rot="0">
            <a:off x="571875" y="278254"/>
            <a:ext cx="10039253" cy="2516913"/>
            <a:chOff x="0" y="0"/>
            <a:chExt cx="5836666" cy="1463294"/>
          </a:xfrm>
        </p:grpSpPr>
        <p:sp>
          <p:nvSpPr>
            <p:cNvPr name="Freeform 3" id="3"/>
            <p:cNvSpPr/>
            <p:nvPr/>
          </p:nvSpPr>
          <p:spPr>
            <a:xfrm flipH="false" flipV="false" rot="0">
              <a:off x="6350" y="6350"/>
              <a:ext cx="5823966" cy="1450594"/>
            </a:xfrm>
            <a:custGeom>
              <a:avLst/>
              <a:gdLst/>
              <a:ahLst/>
              <a:cxnLst/>
              <a:rect r="r" b="b" t="t" l="l"/>
              <a:pathLst>
                <a:path h="1450594" w="5823966">
                  <a:moveTo>
                    <a:pt x="5823966" y="599567"/>
                  </a:moveTo>
                  <a:lnTo>
                    <a:pt x="5823966" y="1199007"/>
                  </a:lnTo>
                  <a:lnTo>
                    <a:pt x="5823966" y="1450594"/>
                  </a:lnTo>
                  <a:lnTo>
                    <a:pt x="0" y="1450594"/>
                  </a:lnTo>
                  <a:lnTo>
                    <a:pt x="0" y="1199007"/>
                  </a:lnTo>
                  <a:lnTo>
                    <a:pt x="0" y="254000"/>
                  </a:lnTo>
                  <a:cubicBezTo>
                    <a:pt x="0" y="113665"/>
                    <a:pt x="113665" y="0"/>
                    <a:pt x="254000" y="0"/>
                  </a:cubicBezTo>
                  <a:lnTo>
                    <a:pt x="4792472" y="0"/>
                  </a:lnTo>
                  <a:cubicBezTo>
                    <a:pt x="4932680" y="0"/>
                    <a:pt x="5046472" y="113665"/>
                    <a:pt x="5046472" y="254000"/>
                  </a:cubicBezTo>
                  <a:lnTo>
                    <a:pt x="5046472" y="599567"/>
                  </a:lnTo>
                  <a:lnTo>
                    <a:pt x="5823966" y="599567"/>
                  </a:lnTo>
                  <a:close/>
                </a:path>
              </a:pathLst>
            </a:custGeom>
            <a:solidFill>
              <a:srgbClr val="DBDB78"/>
            </a:solidFill>
          </p:spPr>
        </p:sp>
        <p:sp>
          <p:nvSpPr>
            <p:cNvPr name="Freeform 4" id="4"/>
            <p:cNvSpPr/>
            <p:nvPr/>
          </p:nvSpPr>
          <p:spPr>
            <a:xfrm flipH="false" flipV="false" rot="0">
              <a:off x="0" y="0"/>
              <a:ext cx="5836666" cy="1463294"/>
            </a:xfrm>
            <a:custGeom>
              <a:avLst/>
              <a:gdLst/>
              <a:ahLst/>
              <a:cxnLst/>
              <a:rect r="r" b="b" t="t" l="l"/>
              <a:pathLst>
                <a:path h="1463294" w="5836666">
                  <a:moveTo>
                    <a:pt x="5059172" y="599567"/>
                  </a:moveTo>
                  <a:lnTo>
                    <a:pt x="5059172" y="260350"/>
                  </a:lnTo>
                  <a:cubicBezTo>
                    <a:pt x="5059172" y="116840"/>
                    <a:pt x="4942332" y="0"/>
                    <a:pt x="4798822" y="0"/>
                  </a:cubicBezTo>
                  <a:lnTo>
                    <a:pt x="260350" y="0"/>
                  </a:lnTo>
                  <a:cubicBezTo>
                    <a:pt x="116840" y="0"/>
                    <a:pt x="0" y="116840"/>
                    <a:pt x="0" y="260350"/>
                  </a:cubicBezTo>
                  <a:lnTo>
                    <a:pt x="0" y="1199007"/>
                  </a:lnTo>
                  <a:lnTo>
                    <a:pt x="0" y="1211707"/>
                  </a:lnTo>
                  <a:lnTo>
                    <a:pt x="0" y="1463294"/>
                  </a:lnTo>
                  <a:lnTo>
                    <a:pt x="5836666" y="1463294"/>
                  </a:lnTo>
                  <a:lnTo>
                    <a:pt x="5836666" y="1211707"/>
                  </a:lnTo>
                  <a:lnTo>
                    <a:pt x="5836666" y="1199007"/>
                  </a:lnTo>
                  <a:lnTo>
                    <a:pt x="5836666" y="599567"/>
                  </a:lnTo>
                  <a:lnTo>
                    <a:pt x="5059172" y="599567"/>
                  </a:lnTo>
                  <a:close/>
                  <a:moveTo>
                    <a:pt x="12700" y="1211707"/>
                  </a:moveTo>
                  <a:lnTo>
                    <a:pt x="5224526" y="1211707"/>
                  </a:lnTo>
                  <a:lnTo>
                    <a:pt x="5224526" y="1450594"/>
                  </a:lnTo>
                  <a:lnTo>
                    <a:pt x="12700" y="1450594"/>
                  </a:lnTo>
                  <a:lnTo>
                    <a:pt x="12700" y="1211707"/>
                  </a:lnTo>
                  <a:close/>
                  <a:moveTo>
                    <a:pt x="5823966" y="1450594"/>
                  </a:moveTo>
                  <a:lnTo>
                    <a:pt x="5237226" y="1450594"/>
                  </a:lnTo>
                  <a:lnTo>
                    <a:pt x="5237226" y="1211707"/>
                  </a:lnTo>
                  <a:lnTo>
                    <a:pt x="5823966" y="1211707"/>
                  </a:lnTo>
                  <a:lnTo>
                    <a:pt x="5823966" y="1450594"/>
                  </a:lnTo>
                  <a:close/>
                  <a:moveTo>
                    <a:pt x="12700" y="1199007"/>
                  </a:moveTo>
                  <a:lnTo>
                    <a:pt x="12700" y="260350"/>
                  </a:lnTo>
                  <a:cubicBezTo>
                    <a:pt x="12700" y="123825"/>
                    <a:pt x="123825" y="12700"/>
                    <a:pt x="260350" y="12700"/>
                  </a:cubicBezTo>
                  <a:lnTo>
                    <a:pt x="4798822" y="12700"/>
                  </a:lnTo>
                  <a:cubicBezTo>
                    <a:pt x="4935347" y="12700"/>
                    <a:pt x="5046472" y="123825"/>
                    <a:pt x="5046472" y="260350"/>
                  </a:cubicBezTo>
                  <a:lnTo>
                    <a:pt x="5046472" y="612267"/>
                  </a:lnTo>
                  <a:lnTo>
                    <a:pt x="5823966" y="612267"/>
                  </a:lnTo>
                  <a:lnTo>
                    <a:pt x="5823966" y="1199007"/>
                  </a:lnTo>
                  <a:lnTo>
                    <a:pt x="12700" y="1199007"/>
                  </a:lnTo>
                  <a:close/>
                </a:path>
              </a:pathLst>
            </a:custGeom>
            <a:solidFill>
              <a:srgbClr val="191919"/>
            </a:solidFill>
          </p:spPr>
        </p:sp>
      </p:grpSp>
      <p:grpSp>
        <p:nvGrpSpPr>
          <p:cNvPr name="Group 5" id="5"/>
          <p:cNvGrpSpPr/>
          <p:nvPr/>
        </p:nvGrpSpPr>
        <p:grpSpPr>
          <a:xfrm rot="0">
            <a:off x="0" y="1885838"/>
            <a:ext cx="18288000" cy="8401162"/>
            <a:chOff x="0" y="0"/>
            <a:chExt cx="4816593" cy="2212652"/>
          </a:xfrm>
        </p:grpSpPr>
        <p:sp>
          <p:nvSpPr>
            <p:cNvPr name="Freeform 6" id="6"/>
            <p:cNvSpPr/>
            <p:nvPr/>
          </p:nvSpPr>
          <p:spPr>
            <a:xfrm flipH="false" flipV="false" rot="0">
              <a:off x="0" y="0"/>
              <a:ext cx="4816592" cy="2212652"/>
            </a:xfrm>
            <a:custGeom>
              <a:avLst/>
              <a:gdLst/>
              <a:ahLst/>
              <a:cxnLst/>
              <a:rect r="r" b="b" t="t" l="l"/>
              <a:pathLst>
                <a:path h="2212652" w="4816592">
                  <a:moveTo>
                    <a:pt x="0" y="0"/>
                  </a:moveTo>
                  <a:lnTo>
                    <a:pt x="4816592" y="0"/>
                  </a:lnTo>
                  <a:lnTo>
                    <a:pt x="4816592" y="2212652"/>
                  </a:lnTo>
                  <a:lnTo>
                    <a:pt x="0" y="2212652"/>
                  </a:lnTo>
                  <a:close/>
                </a:path>
              </a:pathLst>
            </a:custGeom>
            <a:solidFill>
              <a:srgbClr val="FFFAEE"/>
            </a:solidFill>
            <a:ln w="19050" cap="sq">
              <a:solidFill>
                <a:srgbClr val="191919"/>
              </a:solidFill>
              <a:prstDash val="solid"/>
              <a:miter/>
            </a:ln>
          </p:spPr>
        </p:sp>
        <p:sp>
          <p:nvSpPr>
            <p:cNvPr name="TextBox 7" id="7"/>
            <p:cNvSpPr txBox="true"/>
            <p:nvPr/>
          </p:nvSpPr>
          <p:spPr>
            <a:xfrm>
              <a:off x="0" y="-66675"/>
              <a:ext cx="4816593" cy="2279327"/>
            </a:xfrm>
            <a:prstGeom prst="rect">
              <a:avLst/>
            </a:prstGeom>
          </p:spPr>
          <p:txBody>
            <a:bodyPr anchor="ctr" rtlCol="false" tIns="50800" lIns="50800" bIns="50800" rIns="50800"/>
            <a:lstStyle/>
            <a:p>
              <a:pPr algn="ctr">
                <a:lnSpc>
                  <a:spcPts val="2520"/>
                </a:lnSpc>
              </a:pPr>
            </a:p>
          </p:txBody>
        </p:sp>
      </p:grpSp>
      <p:sp>
        <p:nvSpPr>
          <p:cNvPr name="TextBox 8" id="8"/>
          <p:cNvSpPr txBox="true"/>
          <p:nvPr/>
        </p:nvSpPr>
        <p:spPr>
          <a:xfrm rot="0">
            <a:off x="666115" y="478839"/>
            <a:ext cx="6935668" cy="1459314"/>
          </a:xfrm>
          <a:prstGeom prst="rect">
            <a:avLst/>
          </a:prstGeom>
        </p:spPr>
        <p:txBody>
          <a:bodyPr anchor="t" rtlCol="false" tIns="0" lIns="0" bIns="0" rIns="0">
            <a:spAutoFit/>
          </a:bodyPr>
          <a:lstStyle/>
          <a:p>
            <a:pPr algn="l">
              <a:lnSpc>
                <a:spcPts val="5649"/>
              </a:lnSpc>
            </a:pPr>
            <a:r>
              <a:rPr lang="en-US" sz="5649">
                <a:solidFill>
                  <a:srgbClr val="191919"/>
                </a:solidFill>
                <a:latin typeface="210 8비트"/>
                <a:ea typeface="210 8비트"/>
                <a:cs typeface="210 8비트"/>
                <a:sym typeface="210 8비트"/>
              </a:rPr>
              <a:t>ECONOMIC FEASABILITY</a:t>
            </a:r>
          </a:p>
        </p:txBody>
      </p:sp>
      <p:sp>
        <p:nvSpPr>
          <p:cNvPr name="Freeform 9" id="9"/>
          <p:cNvSpPr/>
          <p:nvPr/>
        </p:nvSpPr>
        <p:spPr>
          <a:xfrm flipH="false" flipV="false" rot="0">
            <a:off x="7866331" y="682668"/>
            <a:ext cx="734817" cy="692064"/>
          </a:xfrm>
          <a:custGeom>
            <a:avLst/>
            <a:gdLst/>
            <a:ahLst/>
            <a:cxnLst/>
            <a:rect r="r" b="b" t="t" l="l"/>
            <a:pathLst>
              <a:path h="692064" w="734817">
                <a:moveTo>
                  <a:pt x="0" y="0"/>
                </a:moveTo>
                <a:lnTo>
                  <a:pt x="734817" y="0"/>
                </a:lnTo>
                <a:lnTo>
                  <a:pt x="734817" y="692064"/>
                </a:lnTo>
                <a:lnTo>
                  <a:pt x="0" y="6920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571875" y="2349848"/>
            <a:ext cx="16908757" cy="7406467"/>
          </a:xfrm>
          <a:prstGeom prst="rect">
            <a:avLst/>
          </a:prstGeom>
        </p:spPr>
        <p:txBody>
          <a:bodyPr anchor="t" rtlCol="false" tIns="0" lIns="0" bIns="0" rIns="0">
            <a:spAutoFit/>
          </a:bodyPr>
          <a:lstStyle/>
          <a:p>
            <a:pPr algn="just">
              <a:lnSpc>
                <a:spcPts val="4944"/>
              </a:lnSpc>
            </a:pPr>
            <a:r>
              <a:rPr lang="en-US" sz="3531">
                <a:solidFill>
                  <a:srgbClr val="191919"/>
                </a:solidFill>
                <a:latin typeface="210 8비트 Bold"/>
                <a:ea typeface="210 8비트 Bold"/>
                <a:cs typeface="210 8비트 Bold"/>
                <a:sym typeface="210 8비트 Bold"/>
              </a:rPr>
              <a:t>Cost-Effective Te</a:t>
            </a:r>
            <a:r>
              <a:rPr lang="en-US" sz="3531">
                <a:solidFill>
                  <a:srgbClr val="191919"/>
                </a:solidFill>
                <a:latin typeface="210 8비트 Bold"/>
                <a:ea typeface="210 8비트 Bold"/>
                <a:cs typeface="210 8비트 Bold"/>
                <a:sym typeface="210 8비트 Bold"/>
              </a:rPr>
              <a:t>chnologies: </a:t>
            </a:r>
            <a:r>
              <a:rPr lang="en-US" sz="3531">
                <a:solidFill>
                  <a:srgbClr val="191919"/>
                </a:solidFill>
                <a:latin typeface="210 8비트"/>
                <a:ea typeface="210 8비트"/>
                <a:cs typeface="210 8비트"/>
                <a:sym typeface="210 8비트"/>
              </a:rPr>
              <a:t>Leverages open-source tools like HTML, CSS, JavaS</a:t>
            </a:r>
            <a:r>
              <a:rPr lang="en-US" sz="3531">
                <a:solidFill>
                  <a:srgbClr val="191919"/>
                </a:solidFill>
                <a:latin typeface="210 8비트"/>
                <a:ea typeface="210 8비트"/>
                <a:cs typeface="210 8비트"/>
                <a:sym typeface="210 8비트"/>
              </a:rPr>
              <a:t>cript, PHP, and</a:t>
            </a:r>
            <a:r>
              <a:rPr lang="en-US" sz="3531">
                <a:solidFill>
                  <a:srgbClr val="191919"/>
                </a:solidFill>
                <a:latin typeface="210 8비트"/>
                <a:ea typeface="210 8비트"/>
                <a:cs typeface="210 8비트"/>
                <a:sym typeface="210 8비트"/>
              </a:rPr>
              <a:t> MongoDB, eliminating licensing fees and reducing development costs.</a:t>
            </a:r>
          </a:p>
          <a:p>
            <a:pPr algn="just">
              <a:lnSpc>
                <a:spcPts val="4944"/>
              </a:lnSpc>
            </a:pPr>
          </a:p>
          <a:p>
            <a:pPr algn="just">
              <a:lnSpc>
                <a:spcPts val="4944"/>
              </a:lnSpc>
            </a:pPr>
            <a:r>
              <a:rPr lang="en-US" sz="3531">
                <a:solidFill>
                  <a:srgbClr val="191919"/>
                </a:solidFill>
                <a:latin typeface="210 8비트 Bold"/>
                <a:ea typeface="210 8비트 Bold"/>
                <a:cs typeface="210 8비트 Bold"/>
                <a:sym typeface="210 8비트 Bold"/>
              </a:rPr>
              <a:t>Lower Operational Costs: </a:t>
            </a:r>
            <a:r>
              <a:rPr lang="en-US" sz="3531">
                <a:solidFill>
                  <a:srgbClr val="191919"/>
                </a:solidFill>
                <a:latin typeface="210 8비트"/>
                <a:ea typeface="210 8비트"/>
                <a:cs typeface="210 8비트"/>
                <a:sym typeface="210 8비트"/>
              </a:rPr>
              <a:t>Automates tasks like registration, payment tracking, and communications, minimizing manual effort and human error.</a:t>
            </a:r>
          </a:p>
          <a:p>
            <a:pPr algn="just">
              <a:lnSpc>
                <a:spcPts val="4944"/>
              </a:lnSpc>
            </a:pPr>
          </a:p>
          <a:p>
            <a:pPr algn="just">
              <a:lnSpc>
                <a:spcPts val="4944"/>
              </a:lnSpc>
            </a:pPr>
            <a:r>
              <a:rPr lang="en-US" sz="3531">
                <a:solidFill>
                  <a:srgbClr val="191919"/>
                </a:solidFill>
                <a:latin typeface="210 8비트 Bold"/>
                <a:ea typeface="210 8비트 Bold"/>
                <a:cs typeface="210 8비트 Bold"/>
                <a:sym typeface="210 8비트 Bold"/>
              </a:rPr>
              <a:t>Long-Term Savings: </a:t>
            </a:r>
            <a:r>
              <a:rPr lang="en-US" sz="3531">
                <a:solidFill>
                  <a:srgbClr val="191919"/>
                </a:solidFill>
                <a:latin typeface="210 8비트"/>
                <a:ea typeface="210 8비트"/>
                <a:cs typeface="210 8비트"/>
                <a:sym typeface="210 8비트"/>
              </a:rPr>
              <a:t>While hosting and maintenance incur expenses, these are outweighed by efficiency gains, reduced administrative workload, and improved user experience.</a:t>
            </a:r>
          </a:p>
          <a:p>
            <a:pPr algn="just">
              <a:lnSpc>
                <a:spcPts val="4944"/>
              </a:lnSpc>
            </a:pPr>
          </a:p>
        </p:txBody>
      </p:sp>
      <p:sp>
        <p:nvSpPr>
          <p:cNvPr name="TextBox 11" id="11"/>
          <p:cNvSpPr txBox="true"/>
          <p:nvPr/>
        </p:nvSpPr>
        <p:spPr>
          <a:xfrm rot="0">
            <a:off x="16293952" y="743984"/>
            <a:ext cx="981428" cy="1167493"/>
          </a:xfrm>
          <a:prstGeom prst="rect">
            <a:avLst/>
          </a:prstGeom>
        </p:spPr>
        <p:txBody>
          <a:bodyPr anchor="t" rtlCol="false" tIns="0" lIns="0" bIns="0" rIns="0">
            <a:spAutoFit/>
          </a:bodyPr>
          <a:lstStyle/>
          <a:p>
            <a:pPr algn="ctr">
              <a:lnSpc>
                <a:spcPts val="8940"/>
              </a:lnSpc>
              <a:spcBef>
                <a:spcPct val="0"/>
              </a:spcBef>
            </a:pPr>
            <a:r>
              <a:rPr lang="en-US" b="true" sz="6386">
                <a:solidFill>
                  <a:srgbClr val="191919"/>
                </a:solidFill>
                <a:latin typeface="Telegraf Bold"/>
                <a:ea typeface="Telegraf Bold"/>
                <a:cs typeface="Telegraf Bold"/>
                <a:sym typeface="Telegraf Bold"/>
              </a:rPr>
              <a:t>21</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grpSp>
        <p:nvGrpSpPr>
          <p:cNvPr name="Group 2" id="2"/>
          <p:cNvGrpSpPr/>
          <p:nvPr/>
        </p:nvGrpSpPr>
        <p:grpSpPr>
          <a:xfrm rot="0">
            <a:off x="571875" y="278254"/>
            <a:ext cx="10237729" cy="2566672"/>
            <a:chOff x="0" y="0"/>
            <a:chExt cx="5836666" cy="1463294"/>
          </a:xfrm>
        </p:grpSpPr>
        <p:sp>
          <p:nvSpPr>
            <p:cNvPr name="Freeform 3" id="3"/>
            <p:cNvSpPr/>
            <p:nvPr/>
          </p:nvSpPr>
          <p:spPr>
            <a:xfrm flipH="false" flipV="false" rot="0">
              <a:off x="6350" y="6350"/>
              <a:ext cx="5823966" cy="1450594"/>
            </a:xfrm>
            <a:custGeom>
              <a:avLst/>
              <a:gdLst/>
              <a:ahLst/>
              <a:cxnLst/>
              <a:rect r="r" b="b" t="t" l="l"/>
              <a:pathLst>
                <a:path h="1450594" w="5823966">
                  <a:moveTo>
                    <a:pt x="5823966" y="599567"/>
                  </a:moveTo>
                  <a:lnTo>
                    <a:pt x="5823966" y="1199007"/>
                  </a:lnTo>
                  <a:lnTo>
                    <a:pt x="5823966" y="1450594"/>
                  </a:lnTo>
                  <a:lnTo>
                    <a:pt x="0" y="1450594"/>
                  </a:lnTo>
                  <a:lnTo>
                    <a:pt x="0" y="1199007"/>
                  </a:lnTo>
                  <a:lnTo>
                    <a:pt x="0" y="254000"/>
                  </a:lnTo>
                  <a:cubicBezTo>
                    <a:pt x="0" y="113665"/>
                    <a:pt x="113665" y="0"/>
                    <a:pt x="254000" y="0"/>
                  </a:cubicBezTo>
                  <a:lnTo>
                    <a:pt x="4792472" y="0"/>
                  </a:lnTo>
                  <a:cubicBezTo>
                    <a:pt x="4932680" y="0"/>
                    <a:pt x="5046472" y="113665"/>
                    <a:pt x="5046472" y="254000"/>
                  </a:cubicBezTo>
                  <a:lnTo>
                    <a:pt x="5046472" y="599567"/>
                  </a:lnTo>
                  <a:lnTo>
                    <a:pt x="5823966" y="599567"/>
                  </a:lnTo>
                  <a:close/>
                </a:path>
              </a:pathLst>
            </a:custGeom>
            <a:solidFill>
              <a:srgbClr val="DBDB78"/>
            </a:solidFill>
          </p:spPr>
        </p:sp>
        <p:sp>
          <p:nvSpPr>
            <p:cNvPr name="Freeform 4" id="4"/>
            <p:cNvSpPr/>
            <p:nvPr/>
          </p:nvSpPr>
          <p:spPr>
            <a:xfrm flipH="false" flipV="false" rot="0">
              <a:off x="0" y="0"/>
              <a:ext cx="5836666" cy="1463294"/>
            </a:xfrm>
            <a:custGeom>
              <a:avLst/>
              <a:gdLst/>
              <a:ahLst/>
              <a:cxnLst/>
              <a:rect r="r" b="b" t="t" l="l"/>
              <a:pathLst>
                <a:path h="1463294" w="5836666">
                  <a:moveTo>
                    <a:pt x="5059172" y="599567"/>
                  </a:moveTo>
                  <a:lnTo>
                    <a:pt x="5059172" y="260350"/>
                  </a:lnTo>
                  <a:cubicBezTo>
                    <a:pt x="5059172" y="116840"/>
                    <a:pt x="4942332" y="0"/>
                    <a:pt x="4798822" y="0"/>
                  </a:cubicBezTo>
                  <a:lnTo>
                    <a:pt x="260350" y="0"/>
                  </a:lnTo>
                  <a:cubicBezTo>
                    <a:pt x="116840" y="0"/>
                    <a:pt x="0" y="116840"/>
                    <a:pt x="0" y="260350"/>
                  </a:cubicBezTo>
                  <a:lnTo>
                    <a:pt x="0" y="1199007"/>
                  </a:lnTo>
                  <a:lnTo>
                    <a:pt x="0" y="1211707"/>
                  </a:lnTo>
                  <a:lnTo>
                    <a:pt x="0" y="1463294"/>
                  </a:lnTo>
                  <a:lnTo>
                    <a:pt x="5836666" y="1463294"/>
                  </a:lnTo>
                  <a:lnTo>
                    <a:pt x="5836666" y="1211707"/>
                  </a:lnTo>
                  <a:lnTo>
                    <a:pt x="5836666" y="1199007"/>
                  </a:lnTo>
                  <a:lnTo>
                    <a:pt x="5836666" y="599567"/>
                  </a:lnTo>
                  <a:lnTo>
                    <a:pt x="5059172" y="599567"/>
                  </a:lnTo>
                  <a:close/>
                  <a:moveTo>
                    <a:pt x="12700" y="1211707"/>
                  </a:moveTo>
                  <a:lnTo>
                    <a:pt x="5224526" y="1211707"/>
                  </a:lnTo>
                  <a:lnTo>
                    <a:pt x="5224526" y="1450594"/>
                  </a:lnTo>
                  <a:lnTo>
                    <a:pt x="12700" y="1450594"/>
                  </a:lnTo>
                  <a:lnTo>
                    <a:pt x="12700" y="1211707"/>
                  </a:lnTo>
                  <a:close/>
                  <a:moveTo>
                    <a:pt x="5823966" y="1450594"/>
                  </a:moveTo>
                  <a:lnTo>
                    <a:pt x="5237226" y="1450594"/>
                  </a:lnTo>
                  <a:lnTo>
                    <a:pt x="5237226" y="1211707"/>
                  </a:lnTo>
                  <a:lnTo>
                    <a:pt x="5823966" y="1211707"/>
                  </a:lnTo>
                  <a:lnTo>
                    <a:pt x="5823966" y="1450594"/>
                  </a:lnTo>
                  <a:close/>
                  <a:moveTo>
                    <a:pt x="12700" y="1199007"/>
                  </a:moveTo>
                  <a:lnTo>
                    <a:pt x="12700" y="260350"/>
                  </a:lnTo>
                  <a:cubicBezTo>
                    <a:pt x="12700" y="123825"/>
                    <a:pt x="123825" y="12700"/>
                    <a:pt x="260350" y="12700"/>
                  </a:cubicBezTo>
                  <a:lnTo>
                    <a:pt x="4798822" y="12700"/>
                  </a:lnTo>
                  <a:cubicBezTo>
                    <a:pt x="4935347" y="12700"/>
                    <a:pt x="5046472" y="123825"/>
                    <a:pt x="5046472" y="260350"/>
                  </a:cubicBezTo>
                  <a:lnTo>
                    <a:pt x="5046472" y="612267"/>
                  </a:lnTo>
                  <a:lnTo>
                    <a:pt x="5823966" y="612267"/>
                  </a:lnTo>
                  <a:lnTo>
                    <a:pt x="5823966" y="1199007"/>
                  </a:lnTo>
                  <a:lnTo>
                    <a:pt x="12700" y="1199007"/>
                  </a:lnTo>
                  <a:close/>
                </a:path>
              </a:pathLst>
            </a:custGeom>
            <a:solidFill>
              <a:srgbClr val="191919"/>
            </a:solidFill>
          </p:spPr>
        </p:sp>
      </p:grpSp>
      <p:grpSp>
        <p:nvGrpSpPr>
          <p:cNvPr name="Group 5" id="5"/>
          <p:cNvGrpSpPr/>
          <p:nvPr/>
        </p:nvGrpSpPr>
        <p:grpSpPr>
          <a:xfrm rot="0">
            <a:off x="0" y="1885838"/>
            <a:ext cx="18288000" cy="8401162"/>
            <a:chOff x="0" y="0"/>
            <a:chExt cx="4816593" cy="2212652"/>
          </a:xfrm>
        </p:grpSpPr>
        <p:sp>
          <p:nvSpPr>
            <p:cNvPr name="Freeform 6" id="6"/>
            <p:cNvSpPr/>
            <p:nvPr/>
          </p:nvSpPr>
          <p:spPr>
            <a:xfrm flipH="false" flipV="false" rot="0">
              <a:off x="0" y="0"/>
              <a:ext cx="4816592" cy="2212652"/>
            </a:xfrm>
            <a:custGeom>
              <a:avLst/>
              <a:gdLst/>
              <a:ahLst/>
              <a:cxnLst/>
              <a:rect r="r" b="b" t="t" l="l"/>
              <a:pathLst>
                <a:path h="2212652" w="4816592">
                  <a:moveTo>
                    <a:pt x="0" y="0"/>
                  </a:moveTo>
                  <a:lnTo>
                    <a:pt x="4816592" y="0"/>
                  </a:lnTo>
                  <a:lnTo>
                    <a:pt x="4816592" y="2212652"/>
                  </a:lnTo>
                  <a:lnTo>
                    <a:pt x="0" y="2212652"/>
                  </a:lnTo>
                  <a:close/>
                </a:path>
              </a:pathLst>
            </a:custGeom>
            <a:solidFill>
              <a:srgbClr val="FFFAEE"/>
            </a:solidFill>
            <a:ln w="19050" cap="sq">
              <a:solidFill>
                <a:srgbClr val="191919"/>
              </a:solidFill>
              <a:prstDash val="solid"/>
              <a:miter/>
            </a:ln>
          </p:spPr>
        </p:sp>
        <p:sp>
          <p:nvSpPr>
            <p:cNvPr name="TextBox 7" id="7"/>
            <p:cNvSpPr txBox="true"/>
            <p:nvPr/>
          </p:nvSpPr>
          <p:spPr>
            <a:xfrm>
              <a:off x="0" y="-66675"/>
              <a:ext cx="4816593" cy="2279327"/>
            </a:xfrm>
            <a:prstGeom prst="rect">
              <a:avLst/>
            </a:prstGeom>
          </p:spPr>
          <p:txBody>
            <a:bodyPr anchor="ctr" rtlCol="false" tIns="50800" lIns="50800" bIns="50800" rIns="50800"/>
            <a:lstStyle/>
            <a:p>
              <a:pPr algn="ctr">
                <a:lnSpc>
                  <a:spcPts val="2520"/>
                </a:lnSpc>
              </a:pPr>
            </a:p>
          </p:txBody>
        </p:sp>
      </p:grpSp>
      <p:sp>
        <p:nvSpPr>
          <p:cNvPr name="TextBox 8" id="8"/>
          <p:cNvSpPr txBox="true"/>
          <p:nvPr/>
        </p:nvSpPr>
        <p:spPr>
          <a:xfrm rot="0">
            <a:off x="666115" y="885714"/>
            <a:ext cx="8043429" cy="1000124"/>
          </a:xfrm>
          <a:prstGeom prst="rect">
            <a:avLst/>
          </a:prstGeom>
        </p:spPr>
        <p:txBody>
          <a:bodyPr anchor="t" rtlCol="false" tIns="0" lIns="0" bIns="0" rIns="0">
            <a:spAutoFit/>
          </a:bodyPr>
          <a:lstStyle/>
          <a:p>
            <a:pPr algn="l">
              <a:lnSpc>
                <a:spcPts val="7499"/>
              </a:lnSpc>
            </a:pPr>
            <a:r>
              <a:rPr lang="en-US" sz="7499">
                <a:solidFill>
                  <a:srgbClr val="191919"/>
                </a:solidFill>
                <a:latin typeface="210 8비트"/>
                <a:ea typeface="210 8비트"/>
                <a:cs typeface="210 8비트"/>
                <a:sym typeface="210 8비트"/>
              </a:rPr>
              <a:t>INTRODUCTION</a:t>
            </a:r>
          </a:p>
        </p:txBody>
      </p:sp>
      <p:sp>
        <p:nvSpPr>
          <p:cNvPr name="Freeform 9" id="9"/>
          <p:cNvSpPr/>
          <p:nvPr/>
        </p:nvSpPr>
        <p:spPr>
          <a:xfrm flipH="false" flipV="false" rot="0">
            <a:off x="8513586" y="888576"/>
            <a:ext cx="734817" cy="692064"/>
          </a:xfrm>
          <a:custGeom>
            <a:avLst/>
            <a:gdLst/>
            <a:ahLst/>
            <a:cxnLst/>
            <a:rect r="r" b="b" t="t" l="l"/>
            <a:pathLst>
              <a:path h="692064" w="734817">
                <a:moveTo>
                  <a:pt x="0" y="0"/>
                </a:moveTo>
                <a:lnTo>
                  <a:pt x="734817" y="0"/>
                </a:lnTo>
                <a:lnTo>
                  <a:pt x="734817" y="692064"/>
                </a:lnTo>
                <a:lnTo>
                  <a:pt x="0" y="6920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777794" y="2301819"/>
            <a:ext cx="16732412" cy="7454901"/>
          </a:xfrm>
          <a:prstGeom prst="rect">
            <a:avLst/>
          </a:prstGeom>
        </p:spPr>
        <p:txBody>
          <a:bodyPr anchor="t" rtlCol="false" tIns="0" lIns="0" bIns="0" rIns="0">
            <a:spAutoFit/>
          </a:bodyPr>
          <a:lstStyle/>
          <a:p>
            <a:pPr algn="just">
              <a:lnSpc>
                <a:spcPts val="4899"/>
              </a:lnSpc>
            </a:pPr>
            <a:r>
              <a:rPr lang="en-US" sz="3499">
                <a:solidFill>
                  <a:srgbClr val="191919"/>
                </a:solidFill>
                <a:latin typeface="Telegraf"/>
                <a:ea typeface="Telegraf"/>
                <a:cs typeface="Telegraf"/>
                <a:sym typeface="Telegraf"/>
              </a:rPr>
              <a:t>CampusConnect - Event Registration System is being developed as a customizable web-based product to streamline event registration and management for educational institutions.</a:t>
            </a:r>
          </a:p>
          <a:p>
            <a:pPr algn="just">
              <a:lnSpc>
                <a:spcPts val="4899"/>
              </a:lnSpc>
            </a:pPr>
          </a:p>
          <a:p>
            <a:pPr algn="just">
              <a:lnSpc>
                <a:spcPts val="4899"/>
              </a:lnSpc>
            </a:pPr>
            <a:r>
              <a:rPr lang="en-US" sz="3499">
                <a:solidFill>
                  <a:srgbClr val="191919"/>
                </a:solidFill>
                <a:latin typeface="Telegraf"/>
                <a:ea typeface="Telegraf"/>
                <a:cs typeface="Telegraf"/>
                <a:sym typeface="Telegraf"/>
              </a:rPr>
              <a:t>Simplify event management by automating key processes, minimizing manual tasks, and enhancing user experience.</a:t>
            </a:r>
          </a:p>
          <a:p>
            <a:pPr algn="just">
              <a:lnSpc>
                <a:spcPts val="4899"/>
              </a:lnSpc>
            </a:pPr>
          </a:p>
          <a:p>
            <a:pPr algn="just">
              <a:lnSpc>
                <a:spcPts val="4899"/>
              </a:lnSpc>
            </a:pPr>
            <a:r>
              <a:rPr lang="en-US" sz="3499">
                <a:solidFill>
                  <a:srgbClr val="191919"/>
                </a:solidFill>
                <a:latin typeface="Telegraf"/>
                <a:ea typeface="Telegraf"/>
                <a:cs typeface="Telegraf"/>
                <a:sym typeface="Telegraf"/>
              </a:rPr>
              <a:t>Includes modules for user registration, event creation, approval workflows, dynamic form building, and ticket generation.</a:t>
            </a:r>
          </a:p>
          <a:p>
            <a:pPr algn="just">
              <a:lnSpc>
                <a:spcPts val="4899"/>
              </a:lnSpc>
            </a:pPr>
          </a:p>
          <a:p>
            <a:pPr algn="just">
              <a:lnSpc>
                <a:spcPts val="4899"/>
              </a:lnSpc>
            </a:pPr>
            <a:r>
              <a:rPr lang="en-US" sz="3499">
                <a:solidFill>
                  <a:srgbClr val="191919"/>
                </a:solidFill>
                <a:latin typeface="Telegraf"/>
                <a:ea typeface="Telegraf"/>
                <a:cs typeface="Telegraf"/>
                <a:sym typeface="Telegraf"/>
              </a:rPr>
              <a:t>Built using PHP, MongoDB, JavaScript, and jQuery, with customization options to meet diverse institutional needs.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grpSp>
        <p:nvGrpSpPr>
          <p:cNvPr name="Group 2" id="2"/>
          <p:cNvGrpSpPr/>
          <p:nvPr/>
        </p:nvGrpSpPr>
        <p:grpSpPr>
          <a:xfrm rot="0">
            <a:off x="571875" y="278254"/>
            <a:ext cx="10039253" cy="2516913"/>
            <a:chOff x="0" y="0"/>
            <a:chExt cx="5836666" cy="1463294"/>
          </a:xfrm>
        </p:grpSpPr>
        <p:sp>
          <p:nvSpPr>
            <p:cNvPr name="Freeform 3" id="3"/>
            <p:cNvSpPr/>
            <p:nvPr/>
          </p:nvSpPr>
          <p:spPr>
            <a:xfrm flipH="false" flipV="false" rot="0">
              <a:off x="6350" y="6350"/>
              <a:ext cx="5823966" cy="1450594"/>
            </a:xfrm>
            <a:custGeom>
              <a:avLst/>
              <a:gdLst/>
              <a:ahLst/>
              <a:cxnLst/>
              <a:rect r="r" b="b" t="t" l="l"/>
              <a:pathLst>
                <a:path h="1450594" w="5823966">
                  <a:moveTo>
                    <a:pt x="5823966" y="599567"/>
                  </a:moveTo>
                  <a:lnTo>
                    <a:pt x="5823966" y="1199007"/>
                  </a:lnTo>
                  <a:lnTo>
                    <a:pt x="5823966" y="1450594"/>
                  </a:lnTo>
                  <a:lnTo>
                    <a:pt x="0" y="1450594"/>
                  </a:lnTo>
                  <a:lnTo>
                    <a:pt x="0" y="1199007"/>
                  </a:lnTo>
                  <a:lnTo>
                    <a:pt x="0" y="254000"/>
                  </a:lnTo>
                  <a:cubicBezTo>
                    <a:pt x="0" y="113665"/>
                    <a:pt x="113665" y="0"/>
                    <a:pt x="254000" y="0"/>
                  </a:cubicBezTo>
                  <a:lnTo>
                    <a:pt x="4792472" y="0"/>
                  </a:lnTo>
                  <a:cubicBezTo>
                    <a:pt x="4932680" y="0"/>
                    <a:pt x="5046472" y="113665"/>
                    <a:pt x="5046472" y="254000"/>
                  </a:cubicBezTo>
                  <a:lnTo>
                    <a:pt x="5046472" y="599567"/>
                  </a:lnTo>
                  <a:lnTo>
                    <a:pt x="5823966" y="599567"/>
                  </a:lnTo>
                  <a:close/>
                </a:path>
              </a:pathLst>
            </a:custGeom>
            <a:solidFill>
              <a:srgbClr val="DBDB78"/>
            </a:solidFill>
          </p:spPr>
        </p:sp>
        <p:sp>
          <p:nvSpPr>
            <p:cNvPr name="Freeform 4" id="4"/>
            <p:cNvSpPr/>
            <p:nvPr/>
          </p:nvSpPr>
          <p:spPr>
            <a:xfrm flipH="false" flipV="false" rot="0">
              <a:off x="0" y="0"/>
              <a:ext cx="5836666" cy="1463294"/>
            </a:xfrm>
            <a:custGeom>
              <a:avLst/>
              <a:gdLst/>
              <a:ahLst/>
              <a:cxnLst/>
              <a:rect r="r" b="b" t="t" l="l"/>
              <a:pathLst>
                <a:path h="1463294" w="5836666">
                  <a:moveTo>
                    <a:pt x="5059172" y="599567"/>
                  </a:moveTo>
                  <a:lnTo>
                    <a:pt x="5059172" y="260350"/>
                  </a:lnTo>
                  <a:cubicBezTo>
                    <a:pt x="5059172" y="116840"/>
                    <a:pt x="4942332" y="0"/>
                    <a:pt x="4798822" y="0"/>
                  </a:cubicBezTo>
                  <a:lnTo>
                    <a:pt x="260350" y="0"/>
                  </a:lnTo>
                  <a:cubicBezTo>
                    <a:pt x="116840" y="0"/>
                    <a:pt x="0" y="116840"/>
                    <a:pt x="0" y="260350"/>
                  </a:cubicBezTo>
                  <a:lnTo>
                    <a:pt x="0" y="1199007"/>
                  </a:lnTo>
                  <a:lnTo>
                    <a:pt x="0" y="1211707"/>
                  </a:lnTo>
                  <a:lnTo>
                    <a:pt x="0" y="1463294"/>
                  </a:lnTo>
                  <a:lnTo>
                    <a:pt x="5836666" y="1463294"/>
                  </a:lnTo>
                  <a:lnTo>
                    <a:pt x="5836666" y="1211707"/>
                  </a:lnTo>
                  <a:lnTo>
                    <a:pt x="5836666" y="1199007"/>
                  </a:lnTo>
                  <a:lnTo>
                    <a:pt x="5836666" y="599567"/>
                  </a:lnTo>
                  <a:lnTo>
                    <a:pt x="5059172" y="599567"/>
                  </a:lnTo>
                  <a:close/>
                  <a:moveTo>
                    <a:pt x="12700" y="1211707"/>
                  </a:moveTo>
                  <a:lnTo>
                    <a:pt x="5224526" y="1211707"/>
                  </a:lnTo>
                  <a:lnTo>
                    <a:pt x="5224526" y="1450594"/>
                  </a:lnTo>
                  <a:lnTo>
                    <a:pt x="12700" y="1450594"/>
                  </a:lnTo>
                  <a:lnTo>
                    <a:pt x="12700" y="1211707"/>
                  </a:lnTo>
                  <a:close/>
                  <a:moveTo>
                    <a:pt x="5823966" y="1450594"/>
                  </a:moveTo>
                  <a:lnTo>
                    <a:pt x="5237226" y="1450594"/>
                  </a:lnTo>
                  <a:lnTo>
                    <a:pt x="5237226" y="1211707"/>
                  </a:lnTo>
                  <a:lnTo>
                    <a:pt x="5823966" y="1211707"/>
                  </a:lnTo>
                  <a:lnTo>
                    <a:pt x="5823966" y="1450594"/>
                  </a:lnTo>
                  <a:close/>
                  <a:moveTo>
                    <a:pt x="12700" y="1199007"/>
                  </a:moveTo>
                  <a:lnTo>
                    <a:pt x="12700" y="260350"/>
                  </a:lnTo>
                  <a:cubicBezTo>
                    <a:pt x="12700" y="123825"/>
                    <a:pt x="123825" y="12700"/>
                    <a:pt x="260350" y="12700"/>
                  </a:cubicBezTo>
                  <a:lnTo>
                    <a:pt x="4798822" y="12700"/>
                  </a:lnTo>
                  <a:cubicBezTo>
                    <a:pt x="4935347" y="12700"/>
                    <a:pt x="5046472" y="123825"/>
                    <a:pt x="5046472" y="260350"/>
                  </a:cubicBezTo>
                  <a:lnTo>
                    <a:pt x="5046472" y="612267"/>
                  </a:lnTo>
                  <a:lnTo>
                    <a:pt x="5823966" y="612267"/>
                  </a:lnTo>
                  <a:lnTo>
                    <a:pt x="5823966" y="1199007"/>
                  </a:lnTo>
                  <a:lnTo>
                    <a:pt x="12700" y="1199007"/>
                  </a:lnTo>
                  <a:close/>
                </a:path>
              </a:pathLst>
            </a:custGeom>
            <a:solidFill>
              <a:srgbClr val="191919"/>
            </a:solidFill>
          </p:spPr>
        </p:sp>
      </p:grpSp>
      <p:grpSp>
        <p:nvGrpSpPr>
          <p:cNvPr name="Group 5" id="5"/>
          <p:cNvGrpSpPr/>
          <p:nvPr/>
        </p:nvGrpSpPr>
        <p:grpSpPr>
          <a:xfrm rot="0">
            <a:off x="0" y="1885838"/>
            <a:ext cx="18288000" cy="8401162"/>
            <a:chOff x="0" y="0"/>
            <a:chExt cx="4816593" cy="2212652"/>
          </a:xfrm>
        </p:grpSpPr>
        <p:sp>
          <p:nvSpPr>
            <p:cNvPr name="Freeform 6" id="6"/>
            <p:cNvSpPr/>
            <p:nvPr/>
          </p:nvSpPr>
          <p:spPr>
            <a:xfrm flipH="false" flipV="false" rot="0">
              <a:off x="0" y="0"/>
              <a:ext cx="4816592" cy="2212652"/>
            </a:xfrm>
            <a:custGeom>
              <a:avLst/>
              <a:gdLst/>
              <a:ahLst/>
              <a:cxnLst/>
              <a:rect r="r" b="b" t="t" l="l"/>
              <a:pathLst>
                <a:path h="2212652" w="4816592">
                  <a:moveTo>
                    <a:pt x="0" y="0"/>
                  </a:moveTo>
                  <a:lnTo>
                    <a:pt x="4816592" y="0"/>
                  </a:lnTo>
                  <a:lnTo>
                    <a:pt x="4816592" y="2212652"/>
                  </a:lnTo>
                  <a:lnTo>
                    <a:pt x="0" y="2212652"/>
                  </a:lnTo>
                  <a:close/>
                </a:path>
              </a:pathLst>
            </a:custGeom>
            <a:solidFill>
              <a:srgbClr val="FFFAEE"/>
            </a:solidFill>
            <a:ln w="19050" cap="sq">
              <a:solidFill>
                <a:srgbClr val="191919"/>
              </a:solidFill>
              <a:prstDash val="solid"/>
              <a:miter/>
            </a:ln>
          </p:spPr>
        </p:sp>
        <p:sp>
          <p:nvSpPr>
            <p:cNvPr name="TextBox 7" id="7"/>
            <p:cNvSpPr txBox="true"/>
            <p:nvPr/>
          </p:nvSpPr>
          <p:spPr>
            <a:xfrm>
              <a:off x="0" y="-66675"/>
              <a:ext cx="4816593" cy="2279327"/>
            </a:xfrm>
            <a:prstGeom prst="rect">
              <a:avLst/>
            </a:prstGeom>
          </p:spPr>
          <p:txBody>
            <a:bodyPr anchor="ctr" rtlCol="false" tIns="50800" lIns="50800" bIns="50800" rIns="50800"/>
            <a:lstStyle/>
            <a:p>
              <a:pPr algn="ctr">
                <a:lnSpc>
                  <a:spcPts val="2520"/>
                </a:lnSpc>
              </a:pPr>
            </a:p>
          </p:txBody>
        </p:sp>
      </p:grpSp>
      <p:sp>
        <p:nvSpPr>
          <p:cNvPr name="TextBox 8" id="8"/>
          <p:cNvSpPr txBox="true"/>
          <p:nvPr/>
        </p:nvSpPr>
        <p:spPr>
          <a:xfrm rot="0">
            <a:off x="666115" y="478839"/>
            <a:ext cx="6935668" cy="1459314"/>
          </a:xfrm>
          <a:prstGeom prst="rect">
            <a:avLst/>
          </a:prstGeom>
        </p:spPr>
        <p:txBody>
          <a:bodyPr anchor="t" rtlCol="false" tIns="0" lIns="0" bIns="0" rIns="0">
            <a:spAutoFit/>
          </a:bodyPr>
          <a:lstStyle/>
          <a:p>
            <a:pPr algn="l">
              <a:lnSpc>
                <a:spcPts val="5649"/>
              </a:lnSpc>
            </a:pPr>
            <a:r>
              <a:rPr lang="en-US" sz="5649">
                <a:solidFill>
                  <a:srgbClr val="191919"/>
                </a:solidFill>
                <a:latin typeface="210 8비트"/>
                <a:ea typeface="210 8비트"/>
                <a:cs typeface="210 8비트"/>
                <a:sym typeface="210 8비트"/>
              </a:rPr>
              <a:t>OPERATIONAL FEASABILITY</a:t>
            </a:r>
          </a:p>
        </p:txBody>
      </p:sp>
      <p:sp>
        <p:nvSpPr>
          <p:cNvPr name="Freeform 9" id="9"/>
          <p:cNvSpPr/>
          <p:nvPr/>
        </p:nvSpPr>
        <p:spPr>
          <a:xfrm flipH="false" flipV="false" rot="0">
            <a:off x="7866331" y="682668"/>
            <a:ext cx="734817" cy="692064"/>
          </a:xfrm>
          <a:custGeom>
            <a:avLst/>
            <a:gdLst/>
            <a:ahLst/>
            <a:cxnLst/>
            <a:rect r="r" b="b" t="t" l="l"/>
            <a:pathLst>
              <a:path h="692064" w="734817">
                <a:moveTo>
                  <a:pt x="0" y="0"/>
                </a:moveTo>
                <a:lnTo>
                  <a:pt x="734817" y="0"/>
                </a:lnTo>
                <a:lnTo>
                  <a:pt x="734817" y="692064"/>
                </a:lnTo>
                <a:lnTo>
                  <a:pt x="0" y="6920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571875" y="2349848"/>
            <a:ext cx="16908757" cy="7406467"/>
          </a:xfrm>
          <a:prstGeom prst="rect">
            <a:avLst/>
          </a:prstGeom>
        </p:spPr>
        <p:txBody>
          <a:bodyPr anchor="t" rtlCol="false" tIns="0" lIns="0" bIns="0" rIns="0">
            <a:spAutoFit/>
          </a:bodyPr>
          <a:lstStyle/>
          <a:p>
            <a:pPr algn="just">
              <a:lnSpc>
                <a:spcPts val="4944"/>
              </a:lnSpc>
            </a:pPr>
            <a:r>
              <a:rPr lang="en-US" sz="3531">
                <a:solidFill>
                  <a:srgbClr val="191919"/>
                </a:solidFill>
                <a:latin typeface="210 8비트 Bold"/>
                <a:ea typeface="210 8비트 Bold"/>
                <a:cs typeface="210 8비트 Bold"/>
                <a:sym typeface="210 8비트 Bold"/>
              </a:rPr>
              <a:t>Efficient Backend Processing: </a:t>
            </a:r>
            <a:r>
              <a:rPr lang="en-US" sz="3531">
                <a:solidFill>
                  <a:srgbClr val="191919"/>
                </a:solidFill>
                <a:latin typeface="210 8비트"/>
                <a:ea typeface="210 8비트"/>
                <a:cs typeface="210 8비트"/>
                <a:sym typeface="210 8비트"/>
              </a:rPr>
              <a:t>PHP manages user authentication, event scheduling, and registration, while MongoDB ensures scalable and flexible data storage.</a:t>
            </a:r>
          </a:p>
          <a:p>
            <a:pPr algn="just">
              <a:lnSpc>
                <a:spcPts val="4944"/>
              </a:lnSpc>
            </a:pPr>
          </a:p>
          <a:p>
            <a:pPr algn="just">
              <a:lnSpc>
                <a:spcPts val="4944"/>
              </a:lnSpc>
            </a:pPr>
            <a:r>
              <a:rPr lang="en-US" sz="3531">
                <a:solidFill>
                  <a:srgbClr val="191919"/>
                </a:solidFill>
                <a:latin typeface="210 8비트 Bold"/>
                <a:ea typeface="210 8비트 Bold"/>
                <a:cs typeface="210 8비트 Bold"/>
                <a:sym typeface="210 8비트 Bold"/>
              </a:rPr>
              <a:t>Modular and Scalable Design: </a:t>
            </a:r>
            <a:r>
              <a:rPr lang="en-US" sz="3531">
                <a:solidFill>
                  <a:srgbClr val="191919"/>
                </a:solidFill>
                <a:latin typeface="210 8비트"/>
                <a:ea typeface="210 8비트"/>
                <a:cs typeface="210 8비트"/>
                <a:sym typeface="210 8비트"/>
              </a:rPr>
              <a:t>The system's modular architecture simplifies updates and maintenance, reducing downtime and adapting to evolving institutional needs.</a:t>
            </a:r>
          </a:p>
          <a:p>
            <a:pPr algn="just">
              <a:lnSpc>
                <a:spcPts val="4944"/>
              </a:lnSpc>
            </a:pPr>
          </a:p>
          <a:p>
            <a:pPr algn="just">
              <a:lnSpc>
                <a:spcPts val="4944"/>
              </a:lnSpc>
            </a:pPr>
            <a:r>
              <a:rPr lang="en-US" sz="3531">
                <a:solidFill>
                  <a:srgbClr val="191919"/>
                </a:solidFill>
                <a:latin typeface="210 8비트 Bold"/>
                <a:ea typeface="210 8비트 Bold"/>
                <a:cs typeface="210 8비트 Bold"/>
                <a:sym typeface="210 8비트 Bold"/>
              </a:rPr>
              <a:t>Enhanced Productivity:</a:t>
            </a:r>
            <a:r>
              <a:rPr lang="en-US" sz="3531">
                <a:solidFill>
                  <a:srgbClr val="191919"/>
                </a:solidFill>
                <a:latin typeface="210 8비트"/>
                <a:ea typeface="210 8비트"/>
                <a:cs typeface="210 8비트"/>
                <a:sym typeface="210 8비트"/>
              </a:rPr>
              <a:t> Automates routine tasks, ensures accurate data handling, and reduces administrative overhead, with periodic updates and security patches ensuring long-term success.</a:t>
            </a:r>
          </a:p>
          <a:p>
            <a:pPr algn="just">
              <a:lnSpc>
                <a:spcPts val="4944"/>
              </a:lnSpc>
            </a:pPr>
          </a:p>
        </p:txBody>
      </p:sp>
      <p:sp>
        <p:nvSpPr>
          <p:cNvPr name="TextBox 11" id="11"/>
          <p:cNvSpPr txBox="true"/>
          <p:nvPr/>
        </p:nvSpPr>
        <p:spPr>
          <a:xfrm rot="0">
            <a:off x="16225042" y="743984"/>
            <a:ext cx="1119248" cy="1167493"/>
          </a:xfrm>
          <a:prstGeom prst="rect">
            <a:avLst/>
          </a:prstGeom>
        </p:spPr>
        <p:txBody>
          <a:bodyPr anchor="t" rtlCol="false" tIns="0" lIns="0" bIns="0" rIns="0">
            <a:spAutoFit/>
          </a:bodyPr>
          <a:lstStyle/>
          <a:p>
            <a:pPr algn="ctr">
              <a:lnSpc>
                <a:spcPts val="8940"/>
              </a:lnSpc>
              <a:spcBef>
                <a:spcPct val="0"/>
              </a:spcBef>
            </a:pPr>
            <a:r>
              <a:rPr lang="en-US" b="true" sz="6386">
                <a:solidFill>
                  <a:srgbClr val="191919"/>
                </a:solidFill>
                <a:latin typeface="Telegraf Bold"/>
                <a:ea typeface="Telegraf Bold"/>
                <a:cs typeface="Telegraf Bold"/>
                <a:sym typeface="Telegraf Bold"/>
              </a:rPr>
              <a:t>22</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AutoShape 2" id="2"/>
          <p:cNvSpPr/>
          <p:nvPr/>
        </p:nvSpPr>
        <p:spPr>
          <a:xfrm>
            <a:off x="5305485" y="5189024"/>
            <a:ext cx="1882921" cy="0"/>
          </a:xfrm>
          <a:prstGeom prst="line">
            <a:avLst/>
          </a:prstGeom>
          <a:ln cap="rnd" w="19050">
            <a:solidFill>
              <a:srgbClr val="191919"/>
            </a:solidFill>
            <a:prstDash val="solid"/>
            <a:headEnd type="triangle" len="med" w="lg"/>
            <a:tailEnd type="none" len="sm" w="sm"/>
          </a:ln>
        </p:spPr>
      </p:sp>
      <p:sp>
        <p:nvSpPr>
          <p:cNvPr name="AutoShape 3" id="3"/>
          <p:cNvSpPr/>
          <p:nvPr/>
        </p:nvSpPr>
        <p:spPr>
          <a:xfrm flipH="true" flipV="true">
            <a:off x="11080571" y="5189024"/>
            <a:ext cx="1606798" cy="3335"/>
          </a:xfrm>
          <a:prstGeom prst="line">
            <a:avLst/>
          </a:prstGeom>
          <a:ln cap="rnd" w="19050">
            <a:solidFill>
              <a:srgbClr val="191919"/>
            </a:solidFill>
            <a:prstDash val="solid"/>
            <a:headEnd type="triangle" len="med" w="lg"/>
            <a:tailEnd type="none" len="sm" w="sm"/>
          </a:ln>
        </p:spPr>
      </p:sp>
      <p:sp>
        <p:nvSpPr>
          <p:cNvPr name="AutoShape 4" id="4"/>
          <p:cNvSpPr/>
          <p:nvPr/>
        </p:nvSpPr>
        <p:spPr>
          <a:xfrm flipH="true" flipV="true">
            <a:off x="9138779" y="6386451"/>
            <a:ext cx="5221" cy="1457325"/>
          </a:xfrm>
          <a:prstGeom prst="line">
            <a:avLst/>
          </a:prstGeom>
          <a:ln cap="rnd" w="19050">
            <a:solidFill>
              <a:srgbClr val="191919"/>
            </a:solidFill>
            <a:prstDash val="solid"/>
            <a:headEnd type="triangle" len="med" w="lg"/>
            <a:tailEnd type="none" len="sm" w="sm"/>
          </a:ln>
        </p:spPr>
      </p:sp>
      <p:grpSp>
        <p:nvGrpSpPr>
          <p:cNvPr name="Group 5" id="5"/>
          <p:cNvGrpSpPr/>
          <p:nvPr/>
        </p:nvGrpSpPr>
        <p:grpSpPr>
          <a:xfrm rot="0">
            <a:off x="7188406" y="3991596"/>
            <a:ext cx="3892165" cy="2394855"/>
            <a:chOff x="0" y="0"/>
            <a:chExt cx="2429326" cy="1494768"/>
          </a:xfrm>
        </p:grpSpPr>
        <p:sp>
          <p:nvSpPr>
            <p:cNvPr name="Freeform 6" id="6"/>
            <p:cNvSpPr/>
            <p:nvPr/>
          </p:nvSpPr>
          <p:spPr>
            <a:xfrm flipH="false" flipV="false" rot="0">
              <a:off x="0" y="0"/>
              <a:ext cx="2429326" cy="1494768"/>
            </a:xfrm>
            <a:custGeom>
              <a:avLst/>
              <a:gdLst/>
              <a:ahLst/>
              <a:cxnLst/>
              <a:rect r="r" b="b" t="t" l="l"/>
              <a:pathLst>
                <a:path h="1494768" w="2429326">
                  <a:moveTo>
                    <a:pt x="59673" y="0"/>
                  </a:moveTo>
                  <a:lnTo>
                    <a:pt x="2369653" y="0"/>
                  </a:lnTo>
                  <a:cubicBezTo>
                    <a:pt x="2402610" y="0"/>
                    <a:pt x="2429326" y="26717"/>
                    <a:pt x="2429326" y="59673"/>
                  </a:cubicBezTo>
                  <a:lnTo>
                    <a:pt x="2429326" y="1435095"/>
                  </a:lnTo>
                  <a:cubicBezTo>
                    <a:pt x="2429326" y="1450921"/>
                    <a:pt x="2423039" y="1466099"/>
                    <a:pt x="2411848" y="1477290"/>
                  </a:cubicBezTo>
                  <a:cubicBezTo>
                    <a:pt x="2400657" y="1488481"/>
                    <a:pt x="2385479" y="1494768"/>
                    <a:pt x="2369653" y="1494768"/>
                  </a:cubicBezTo>
                  <a:lnTo>
                    <a:pt x="59673" y="1494768"/>
                  </a:lnTo>
                  <a:cubicBezTo>
                    <a:pt x="26717" y="1494768"/>
                    <a:pt x="0" y="1468051"/>
                    <a:pt x="0" y="1435095"/>
                  </a:cubicBezTo>
                  <a:lnTo>
                    <a:pt x="0" y="59673"/>
                  </a:lnTo>
                  <a:cubicBezTo>
                    <a:pt x="0" y="26717"/>
                    <a:pt x="26717" y="0"/>
                    <a:pt x="59673" y="0"/>
                  </a:cubicBezTo>
                  <a:close/>
                </a:path>
              </a:pathLst>
            </a:custGeom>
            <a:solidFill>
              <a:srgbClr val="DBDB78"/>
            </a:solidFill>
            <a:ln w="19050" cap="rnd">
              <a:solidFill>
                <a:srgbClr val="191919"/>
              </a:solidFill>
              <a:prstDash val="solid"/>
              <a:round/>
            </a:ln>
          </p:spPr>
        </p:sp>
        <p:sp>
          <p:nvSpPr>
            <p:cNvPr name="TextBox 7" id="7"/>
            <p:cNvSpPr txBox="true"/>
            <p:nvPr/>
          </p:nvSpPr>
          <p:spPr>
            <a:xfrm>
              <a:off x="0" y="-9525"/>
              <a:ext cx="2429326" cy="1504293"/>
            </a:xfrm>
            <a:prstGeom prst="rect">
              <a:avLst/>
            </a:prstGeom>
          </p:spPr>
          <p:txBody>
            <a:bodyPr anchor="ctr" rtlCol="false" tIns="254000" lIns="254000" bIns="254000" rIns="254000"/>
            <a:lstStyle/>
            <a:p>
              <a:pPr algn="ctr">
                <a:lnSpc>
                  <a:spcPts val="5999"/>
                </a:lnSpc>
              </a:pPr>
              <a:r>
                <a:rPr lang="en-US" sz="4999">
                  <a:solidFill>
                    <a:srgbClr val="191919"/>
                  </a:solidFill>
                  <a:latin typeface="210 8비트 Bold"/>
                  <a:ea typeface="210 8비트 Bold"/>
                  <a:cs typeface="210 8비트 Bold"/>
                  <a:sym typeface="210 8비트 Bold"/>
                </a:rPr>
                <a:t>ACTORS</a:t>
              </a:r>
            </a:p>
          </p:txBody>
        </p:sp>
      </p:grpSp>
      <p:grpSp>
        <p:nvGrpSpPr>
          <p:cNvPr name="Group 8" id="8"/>
          <p:cNvGrpSpPr/>
          <p:nvPr/>
        </p:nvGrpSpPr>
        <p:grpSpPr>
          <a:xfrm rot="0">
            <a:off x="12687369" y="4388538"/>
            <a:ext cx="4698410" cy="1607641"/>
            <a:chOff x="0" y="0"/>
            <a:chExt cx="2932551" cy="1003422"/>
          </a:xfrm>
        </p:grpSpPr>
        <p:sp>
          <p:nvSpPr>
            <p:cNvPr name="Freeform 9" id="9"/>
            <p:cNvSpPr/>
            <p:nvPr/>
          </p:nvSpPr>
          <p:spPr>
            <a:xfrm flipH="false" flipV="false" rot="0">
              <a:off x="0" y="0"/>
              <a:ext cx="2932551" cy="1003422"/>
            </a:xfrm>
            <a:custGeom>
              <a:avLst/>
              <a:gdLst/>
              <a:ahLst/>
              <a:cxnLst/>
              <a:rect r="r" b="b" t="t" l="l"/>
              <a:pathLst>
                <a:path h="1003422" w="2932551">
                  <a:moveTo>
                    <a:pt x="49433" y="0"/>
                  </a:moveTo>
                  <a:lnTo>
                    <a:pt x="2883118" y="0"/>
                  </a:lnTo>
                  <a:cubicBezTo>
                    <a:pt x="2896228" y="0"/>
                    <a:pt x="2908802" y="5208"/>
                    <a:pt x="2918072" y="14479"/>
                  </a:cubicBezTo>
                  <a:cubicBezTo>
                    <a:pt x="2927343" y="23749"/>
                    <a:pt x="2932551" y="36323"/>
                    <a:pt x="2932551" y="49433"/>
                  </a:cubicBezTo>
                  <a:lnTo>
                    <a:pt x="2932551" y="953989"/>
                  </a:lnTo>
                  <a:cubicBezTo>
                    <a:pt x="2932551" y="967100"/>
                    <a:pt x="2927343" y="979673"/>
                    <a:pt x="2918072" y="988944"/>
                  </a:cubicBezTo>
                  <a:cubicBezTo>
                    <a:pt x="2908802" y="998214"/>
                    <a:pt x="2896228" y="1003422"/>
                    <a:pt x="2883118" y="1003422"/>
                  </a:cubicBezTo>
                  <a:lnTo>
                    <a:pt x="49433" y="1003422"/>
                  </a:lnTo>
                  <a:cubicBezTo>
                    <a:pt x="36323" y="1003422"/>
                    <a:pt x="23749" y="998214"/>
                    <a:pt x="14479" y="988944"/>
                  </a:cubicBezTo>
                  <a:cubicBezTo>
                    <a:pt x="5208" y="979673"/>
                    <a:pt x="0" y="967100"/>
                    <a:pt x="0" y="953989"/>
                  </a:cubicBezTo>
                  <a:lnTo>
                    <a:pt x="0" y="49433"/>
                  </a:lnTo>
                  <a:cubicBezTo>
                    <a:pt x="0" y="36323"/>
                    <a:pt x="5208" y="23749"/>
                    <a:pt x="14479" y="14479"/>
                  </a:cubicBezTo>
                  <a:cubicBezTo>
                    <a:pt x="23749" y="5208"/>
                    <a:pt x="36323" y="0"/>
                    <a:pt x="49433" y="0"/>
                  </a:cubicBezTo>
                  <a:close/>
                </a:path>
              </a:pathLst>
            </a:custGeom>
            <a:solidFill>
              <a:srgbClr val="A6CFF4"/>
            </a:solidFill>
            <a:ln w="19050" cap="rnd">
              <a:solidFill>
                <a:srgbClr val="191919"/>
              </a:solidFill>
              <a:prstDash val="solid"/>
              <a:round/>
            </a:ln>
          </p:spPr>
        </p:sp>
        <p:sp>
          <p:nvSpPr>
            <p:cNvPr name="TextBox 10" id="10"/>
            <p:cNvSpPr txBox="true"/>
            <p:nvPr/>
          </p:nvSpPr>
          <p:spPr>
            <a:xfrm>
              <a:off x="0" y="-9525"/>
              <a:ext cx="2932551" cy="1012947"/>
            </a:xfrm>
            <a:prstGeom prst="rect">
              <a:avLst/>
            </a:prstGeom>
          </p:spPr>
          <p:txBody>
            <a:bodyPr anchor="ctr" rtlCol="false" tIns="254000" lIns="254000" bIns="254000" rIns="254000"/>
            <a:lstStyle/>
            <a:p>
              <a:pPr algn="ctr">
                <a:lnSpc>
                  <a:spcPts val="4799"/>
                </a:lnSpc>
              </a:pPr>
              <a:r>
                <a:rPr lang="en-US" sz="3999">
                  <a:solidFill>
                    <a:srgbClr val="191919"/>
                  </a:solidFill>
                  <a:latin typeface="210 8비트 Bold"/>
                  <a:ea typeface="210 8비트 Bold"/>
                  <a:cs typeface="210 8비트 Bold"/>
                  <a:sym typeface="210 8비트 Bold"/>
                </a:rPr>
                <a:t>PARTICIPANTS</a:t>
              </a:r>
            </a:p>
          </p:txBody>
        </p:sp>
      </p:grpSp>
      <p:grpSp>
        <p:nvGrpSpPr>
          <p:cNvPr name="Group 11" id="11"/>
          <p:cNvGrpSpPr/>
          <p:nvPr/>
        </p:nvGrpSpPr>
        <p:grpSpPr>
          <a:xfrm rot="0">
            <a:off x="796973" y="4388538"/>
            <a:ext cx="4508512" cy="1600971"/>
            <a:chOff x="0" y="0"/>
            <a:chExt cx="2814024" cy="999259"/>
          </a:xfrm>
        </p:grpSpPr>
        <p:sp>
          <p:nvSpPr>
            <p:cNvPr name="Freeform 12" id="12"/>
            <p:cNvSpPr/>
            <p:nvPr/>
          </p:nvSpPr>
          <p:spPr>
            <a:xfrm flipH="false" flipV="false" rot="0">
              <a:off x="0" y="0"/>
              <a:ext cx="2814024" cy="999259"/>
            </a:xfrm>
            <a:custGeom>
              <a:avLst/>
              <a:gdLst/>
              <a:ahLst/>
              <a:cxnLst/>
              <a:rect r="r" b="b" t="t" l="l"/>
              <a:pathLst>
                <a:path h="999259" w="2814024">
                  <a:moveTo>
                    <a:pt x="51515" y="0"/>
                  </a:moveTo>
                  <a:lnTo>
                    <a:pt x="2762509" y="0"/>
                  </a:lnTo>
                  <a:cubicBezTo>
                    <a:pt x="2776172" y="0"/>
                    <a:pt x="2789275" y="5427"/>
                    <a:pt x="2798936" y="15088"/>
                  </a:cubicBezTo>
                  <a:cubicBezTo>
                    <a:pt x="2808597" y="24749"/>
                    <a:pt x="2814024" y="37853"/>
                    <a:pt x="2814024" y="51515"/>
                  </a:cubicBezTo>
                  <a:lnTo>
                    <a:pt x="2814024" y="947743"/>
                  </a:lnTo>
                  <a:cubicBezTo>
                    <a:pt x="2814024" y="961406"/>
                    <a:pt x="2808597" y="974509"/>
                    <a:pt x="2798936" y="984170"/>
                  </a:cubicBezTo>
                  <a:cubicBezTo>
                    <a:pt x="2789275" y="993831"/>
                    <a:pt x="2776172" y="999259"/>
                    <a:pt x="2762509" y="999259"/>
                  </a:cubicBezTo>
                  <a:lnTo>
                    <a:pt x="51515" y="999259"/>
                  </a:lnTo>
                  <a:cubicBezTo>
                    <a:pt x="37853" y="999259"/>
                    <a:pt x="24749" y="993831"/>
                    <a:pt x="15088" y="984170"/>
                  </a:cubicBezTo>
                  <a:cubicBezTo>
                    <a:pt x="5427" y="974509"/>
                    <a:pt x="0" y="961406"/>
                    <a:pt x="0" y="947743"/>
                  </a:cubicBezTo>
                  <a:lnTo>
                    <a:pt x="0" y="51515"/>
                  </a:lnTo>
                  <a:cubicBezTo>
                    <a:pt x="0" y="37853"/>
                    <a:pt x="5427" y="24749"/>
                    <a:pt x="15088" y="15088"/>
                  </a:cubicBezTo>
                  <a:cubicBezTo>
                    <a:pt x="24749" y="5427"/>
                    <a:pt x="37853" y="0"/>
                    <a:pt x="51515" y="0"/>
                  </a:cubicBezTo>
                  <a:close/>
                </a:path>
              </a:pathLst>
            </a:custGeom>
            <a:solidFill>
              <a:srgbClr val="A6CFF4"/>
            </a:solidFill>
            <a:ln w="19050" cap="rnd">
              <a:solidFill>
                <a:srgbClr val="191919"/>
              </a:solidFill>
              <a:prstDash val="solid"/>
              <a:round/>
            </a:ln>
          </p:spPr>
        </p:sp>
        <p:sp>
          <p:nvSpPr>
            <p:cNvPr name="TextBox 13" id="13"/>
            <p:cNvSpPr txBox="true"/>
            <p:nvPr/>
          </p:nvSpPr>
          <p:spPr>
            <a:xfrm>
              <a:off x="0" y="-9525"/>
              <a:ext cx="2814024" cy="1008784"/>
            </a:xfrm>
            <a:prstGeom prst="rect">
              <a:avLst/>
            </a:prstGeom>
          </p:spPr>
          <p:txBody>
            <a:bodyPr anchor="ctr" rtlCol="false" tIns="254000" lIns="254000" bIns="254000" rIns="254000"/>
            <a:lstStyle/>
            <a:p>
              <a:pPr algn="ctr">
                <a:lnSpc>
                  <a:spcPts val="4799"/>
                </a:lnSpc>
              </a:pPr>
              <a:r>
                <a:rPr lang="en-US" sz="3999">
                  <a:solidFill>
                    <a:srgbClr val="191919"/>
                  </a:solidFill>
                  <a:latin typeface="210 8비트 Bold"/>
                  <a:ea typeface="210 8비트 Bold"/>
                  <a:cs typeface="210 8비트 Bold"/>
                  <a:sym typeface="210 8비트 Bold"/>
                </a:rPr>
                <a:t>ADMIN</a:t>
              </a:r>
            </a:p>
          </p:txBody>
        </p:sp>
      </p:grpSp>
      <p:grpSp>
        <p:nvGrpSpPr>
          <p:cNvPr name="Group 14" id="14"/>
          <p:cNvGrpSpPr/>
          <p:nvPr/>
        </p:nvGrpSpPr>
        <p:grpSpPr>
          <a:xfrm rot="0">
            <a:off x="6565519" y="7843776"/>
            <a:ext cx="5156961" cy="1049147"/>
            <a:chOff x="0" y="0"/>
            <a:chExt cx="3218759" cy="654834"/>
          </a:xfrm>
        </p:grpSpPr>
        <p:sp>
          <p:nvSpPr>
            <p:cNvPr name="Freeform 15" id="15"/>
            <p:cNvSpPr/>
            <p:nvPr/>
          </p:nvSpPr>
          <p:spPr>
            <a:xfrm flipH="false" flipV="false" rot="0">
              <a:off x="0" y="0"/>
              <a:ext cx="3218759" cy="654834"/>
            </a:xfrm>
            <a:custGeom>
              <a:avLst/>
              <a:gdLst/>
              <a:ahLst/>
              <a:cxnLst/>
              <a:rect r="r" b="b" t="t" l="l"/>
              <a:pathLst>
                <a:path h="654834" w="3218759">
                  <a:moveTo>
                    <a:pt x="45038" y="0"/>
                  </a:moveTo>
                  <a:lnTo>
                    <a:pt x="3173721" y="0"/>
                  </a:lnTo>
                  <a:cubicBezTo>
                    <a:pt x="3185666" y="0"/>
                    <a:pt x="3197122" y="4745"/>
                    <a:pt x="3205568" y="13191"/>
                  </a:cubicBezTo>
                  <a:cubicBezTo>
                    <a:pt x="3214014" y="21637"/>
                    <a:pt x="3218759" y="33093"/>
                    <a:pt x="3218759" y="45038"/>
                  </a:cubicBezTo>
                  <a:lnTo>
                    <a:pt x="3218759" y="609796"/>
                  </a:lnTo>
                  <a:cubicBezTo>
                    <a:pt x="3218759" y="634669"/>
                    <a:pt x="3198595" y="654834"/>
                    <a:pt x="3173721" y="654834"/>
                  </a:cubicBezTo>
                  <a:lnTo>
                    <a:pt x="45038" y="654834"/>
                  </a:lnTo>
                  <a:cubicBezTo>
                    <a:pt x="33093" y="654834"/>
                    <a:pt x="21637" y="650089"/>
                    <a:pt x="13191" y="641642"/>
                  </a:cubicBezTo>
                  <a:cubicBezTo>
                    <a:pt x="4745" y="633196"/>
                    <a:pt x="0" y="621741"/>
                    <a:pt x="0" y="609796"/>
                  </a:cubicBezTo>
                  <a:lnTo>
                    <a:pt x="0" y="45038"/>
                  </a:lnTo>
                  <a:cubicBezTo>
                    <a:pt x="0" y="20164"/>
                    <a:pt x="20164" y="0"/>
                    <a:pt x="45038" y="0"/>
                  </a:cubicBezTo>
                  <a:close/>
                </a:path>
              </a:pathLst>
            </a:custGeom>
            <a:solidFill>
              <a:srgbClr val="FB8B62"/>
            </a:solidFill>
            <a:ln w="19050" cap="rnd">
              <a:solidFill>
                <a:srgbClr val="191919"/>
              </a:solidFill>
              <a:prstDash val="solid"/>
              <a:round/>
            </a:ln>
          </p:spPr>
        </p:sp>
        <p:sp>
          <p:nvSpPr>
            <p:cNvPr name="TextBox 16" id="16"/>
            <p:cNvSpPr txBox="true"/>
            <p:nvPr/>
          </p:nvSpPr>
          <p:spPr>
            <a:xfrm>
              <a:off x="0" y="-9525"/>
              <a:ext cx="3218759" cy="664359"/>
            </a:xfrm>
            <a:prstGeom prst="rect">
              <a:avLst/>
            </a:prstGeom>
          </p:spPr>
          <p:txBody>
            <a:bodyPr anchor="ctr" rtlCol="false" tIns="254000" lIns="254000" bIns="254000" rIns="254000"/>
            <a:lstStyle/>
            <a:p>
              <a:pPr algn="ctr">
                <a:lnSpc>
                  <a:spcPts val="4799"/>
                </a:lnSpc>
              </a:pPr>
              <a:r>
                <a:rPr lang="en-US" sz="3999">
                  <a:solidFill>
                    <a:srgbClr val="191919"/>
                  </a:solidFill>
                  <a:latin typeface="210 8비트 Bold"/>
                  <a:ea typeface="210 8비트 Bold"/>
                  <a:cs typeface="210 8비트 Bold"/>
                  <a:sym typeface="210 8비트 Bold"/>
                </a:rPr>
                <a:t>CO-ORGANIZERS</a:t>
              </a:r>
            </a:p>
          </p:txBody>
        </p:sp>
      </p:grpSp>
      <p:grpSp>
        <p:nvGrpSpPr>
          <p:cNvPr name="Group 17" id="17"/>
          <p:cNvGrpSpPr/>
          <p:nvPr/>
        </p:nvGrpSpPr>
        <p:grpSpPr>
          <a:xfrm rot="0">
            <a:off x="7112677" y="1218643"/>
            <a:ext cx="4171412" cy="1311535"/>
            <a:chOff x="0" y="0"/>
            <a:chExt cx="2603621" cy="818605"/>
          </a:xfrm>
        </p:grpSpPr>
        <p:sp>
          <p:nvSpPr>
            <p:cNvPr name="Freeform 18" id="18"/>
            <p:cNvSpPr/>
            <p:nvPr/>
          </p:nvSpPr>
          <p:spPr>
            <a:xfrm flipH="false" flipV="false" rot="0">
              <a:off x="0" y="0"/>
              <a:ext cx="2603621" cy="818605"/>
            </a:xfrm>
            <a:custGeom>
              <a:avLst/>
              <a:gdLst/>
              <a:ahLst/>
              <a:cxnLst/>
              <a:rect r="r" b="b" t="t" l="l"/>
              <a:pathLst>
                <a:path h="818605" w="2603621">
                  <a:moveTo>
                    <a:pt x="55678" y="0"/>
                  </a:moveTo>
                  <a:lnTo>
                    <a:pt x="2547942" y="0"/>
                  </a:lnTo>
                  <a:cubicBezTo>
                    <a:pt x="2578692" y="0"/>
                    <a:pt x="2603621" y="24928"/>
                    <a:pt x="2603621" y="55678"/>
                  </a:cubicBezTo>
                  <a:lnTo>
                    <a:pt x="2603621" y="762927"/>
                  </a:lnTo>
                  <a:cubicBezTo>
                    <a:pt x="2603621" y="793677"/>
                    <a:pt x="2578692" y="818605"/>
                    <a:pt x="2547942" y="818605"/>
                  </a:cubicBezTo>
                  <a:lnTo>
                    <a:pt x="55678" y="818605"/>
                  </a:lnTo>
                  <a:cubicBezTo>
                    <a:pt x="24928" y="818605"/>
                    <a:pt x="0" y="793677"/>
                    <a:pt x="0" y="762927"/>
                  </a:cubicBezTo>
                  <a:lnTo>
                    <a:pt x="0" y="55678"/>
                  </a:lnTo>
                  <a:cubicBezTo>
                    <a:pt x="0" y="24928"/>
                    <a:pt x="24928" y="0"/>
                    <a:pt x="55678" y="0"/>
                  </a:cubicBezTo>
                  <a:close/>
                </a:path>
              </a:pathLst>
            </a:custGeom>
            <a:solidFill>
              <a:srgbClr val="FB8B62"/>
            </a:solidFill>
            <a:ln w="19050" cap="rnd">
              <a:solidFill>
                <a:srgbClr val="191919"/>
              </a:solidFill>
              <a:prstDash val="solid"/>
              <a:round/>
            </a:ln>
          </p:spPr>
        </p:sp>
        <p:sp>
          <p:nvSpPr>
            <p:cNvPr name="TextBox 19" id="19"/>
            <p:cNvSpPr txBox="true"/>
            <p:nvPr/>
          </p:nvSpPr>
          <p:spPr>
            <a:xfrm>
              <a:off x="0" y="-9525"/>
              <a:ext cx="2603621" cy="828130"/>
            </a:xfrm>
            <a:prstGeom prst="rect">
              <a:avLst/>
            </a:prstGeom>
          </p:spPr>
          <p:txBody>
            <a:bodyPr anchor="ctr" rtlCol="false" tIns="254000" lIns="254000" bIns="254000" rIns="254000"/>
            <a:lstStyle/>
            <a:p>
              <a:pPr algn="ctr">
                <a:lnSpc>
                  <a:spcPts val="4799"/>
                </a:lnSpc>
              </a:pPr>
              <a:r>
                <a:rPr lang="en-US" sz="3999">
                  <a:solidFill>
                    <a:srgbClr val="191919"/>
                  </a:solidFill>
                  <a:latin typeface="210 8비트 Bold"/>
                  <a:ea typeface="210 8비트 Bold"/>
                  <a:cs typeface="210 8비트 Bold"/>
                  <a:sym typeface="210 8비트 Bold"/>
                </a:rPr>
                <a:t>ORGANIZERS</a:t>
              </a:r>
            </a:p>
          </p:txBody>
        </p:sp>
      </p:grpSp>
      <p:grpSp>
        <p:nvGrpSpPr>
          <p:cNvPr name="Group 20" id="20"/>
          <p:cNvGrpSpPr/>
          <p:nvPr/>
        </p:nvGrpSpPr>
        <p:grpSpPr>
          <a:xfrm rot="0">
            <a:off x="5136846" y="4800373"/>
            <a:ext cx="734116" cy="777302"/>
            <a:chOff x="0" y="0"/>
            <a:chExt cx="812800" cy="860616"/>
          </a:xfrm>
        </p:grpSpPr>
        <p:sp>
          <p:nvSpPr>
            <p:cNvPr name="Freeform 21" id="21"/>
            <p:cNvSpPr/>
            <p:nvPr/>
          </p:nvSpPr>
          <p:spPr>
            <a:xfrm flipH="false" flipV="false" rot="0">
              <a:off x="0" y="0"/>
              <a:ext cx="812800" cy="860615"/>
            </a:xfrm>
            <a:custGeom>
              <a:avLst/>
              <a:gdLst/>
              <a:ahLst/>
              <a:cxnLst/>
              <a:rect r="r" b="b" t="t" l="l"/>
              <a:pathLst>
                <a:path h="860615" w="812800">
                  <a:moveTo>
                    <a:pt x="406400" y="0"/>
                  </a:moveTo>
                  <a:cubicBezTo>
                    <a:pt x="181951" y="0"/>
                    <a:pt x="0" y="192655"/>
                    <a:pt x="0" y="430308"/>
                  </a:cubicBezTo>
                  <a:cubicBezTo>
                    <a:pt x="0" y="667960"/>
                    <a:pt x="181951" y="860615"/>
                    <a:pt x="406400" y="860615"/>
                  </a:cubicBezTo>
                  <a:cubicBezTo>
                    <a:pt x="630849" y="860615"/>
                    <a:pt x="812800" y="667960"/>
                    <a:pt x="812800" y="430308"/>
                  </a:cubicBezTo>
                  <a:cubicBezTo>
                    <a:pt x="812800" y="192655"/>
                    <a:pt x="630849" y="0"/>
                    <a:pt x="406400" y="0"/>
                  </a:cubicBezTo>
                  <a:close/>
                </a:path>
              </a:pathLst>
            </a:custGeom>
            <a:solidFill>
              <a:srgbClr val="191919"/>
            </a:solidFill>
          </p:spPr>
        </p:sp>
        <p:sp>
          <p:nvSpPr>
            <p:cNvPr name="TextBox 22" id="22"/>
            <p:cNvSpPr txBox="true"/>
            <p:nvPr/>
          </p:nvSpPr>
          <p:spPr>
            <a:xfrm>
              <a:off x="76200" y="128308"/>
              <a:ext cx="660400" cy="651625"/>
            </a:xfrm>
            <a:prstGeom prst="rect">
              <a:avLst/>
            </a:prstGeom>
          </p:spPr>
          <p:txBody>
            <a:bodyPr anchor="ctr" rtlCol="false" tIns="50800" lIns="50800" bIns="50800" rIns="50800"/>
            <a:lstStyle/>
            <a:p>
              <a:pPr algn="ctr">
                <a:lnSpc>
                  <a:spcPts val="2999"/>
                </a:lnSpc>
              </a:pPr>
              <a:r>
                <a:rPr lang="en-US" sz="2999" spc="-59">
                  <a:solidFill>
                    <a:srgbClr val="FFFAEE"/>
                  </a:solidFill>
                  <a:latin typeface="210 8비트 Bold"/>
                  <a:ea typeface="210 8비트 Bold"/>
                  <a:cs typeface="210 8비트 Bold"/>
                  <a:sym typeface="210 8비트 Bold"/>
                </a:rPr>
                <a:t>1</a:t>
              </a:r>
            </a:p>
          </p:txBody>
        </p:sp>
      </p:grpSp>
      <p:sp>
        <p:nvSpPr>
          <p:cNvPr name="Freeform 23" id="23"/>
          <p:cNvSpPr/>
          <p:nvPr/>
        </p:nvSpPr>
        <p:spPr>
          <a:xfrm flipH="false" flipV="false" rot="0">
            <a:off x="10418833" y="5996180"/>
            <a:ext cx="531932" cy="688382"/>
          </a:xfrm>
          <a:custGeom>
            <a:avLst/>
            <a:gdLst/>
            <a:ahLst/>
            <a:cxnLst/>
            <a:rect r="r" b="b" t="t" l="l"/>
            <a:pathLst>
              <a:path h="688382" w="531932">
                <a:moveTo>
                  <a:pt x="0" y="0"/>
                </a:moveTo>
                <a:lnTo>
                  <a:pt x="531931" y="0"/>
                </a:lnTo>
                <a:lnTo>
                  <a:pt x="531931" y="688382"/>
                </a:lnTo>
                <a:lnTo>
                  <a:pt x="0" y="6883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24" id="24"/>
          <p:cNvSpPr/>
          <p:nvPr/>
        </p:nvSpPr>
        <p:spPr>
          <a:xfrm flipH="true" flipV="true">
            <a:off x="9134475" y="2530178"/>
            <a:ext cx="14" cy="1461418"/>
          </a:xfrm>
          <a:prstGeom prst="line">
            <a:avLst/>
          </a:prstGeom>
          <a:ln cap="rnd" w="19050">
            <a:solidFill>
              <a:srgbClr val="191919"/>
            </a:solidFill>
            <a:prstDash val="solid"/>
            <a:headEnd type="triangle" len="med" w="lg"/>
            <a:tailEnd type="none" len="sm" w="sm"/>
          </a:ln>
        </p:spPr>
      </p:sp>
      <p:grpSp>
        <p:nvGrpSpPr>
          <p:cNvPr name="Group 25" id="25"/>
          <p:cNvGrpSpPr/>
          <p:nvPr/>
        </p:nvGrpSpPr>
        <p:grpSpPr>
          <a:xfrm rot="0">
            <a:off x="8727421" y="2141527"/>
            <a:ext cx="734116" cy="777302"/>
            <a:chOff x="0" y="0"/>
            <a:chExt cx="812800" cy="860616"/>
          </a:xfrm>
        </p:grpSpPr>
        <p:sp>
          <p:nvSpPr>
            <p:cNvPr name="Freeform 26" id="26"/>
            <p:cNvSpPr/>
            <p:nvPr/>
          </p:nvSpPr>
          <p:spPr>
            <a:xfrm flipH="false" flipV="false" rot="0">
              <a:off x="0" y="0"/>
              <a:ext cx="812800" cy="860615"/>
            </a:xfrm>
            <a:custGeom>
              <a:avLst/>
              <a:gdLst/>
              <a:ahLst/>
              <a:cxnLst/>
              <a:rect r="r" b="b" t="t" l="l"/>
              <a:pathLst>
                <a:path h="860615" w="812800">
                  <a:moveTo>
                    <a:pt x="406400" y="0"/>
                  </a:moveTo>
                  <a:cubicBezTo>
                    <a:pt x="181951" y="0"/>
                    <a:pt x="0" y="192655"/>
                    <a:pt x="0" y="430308"/>
                  </a:cubicBezTo>
                  <a:cubicBezTo>
                    <a:pt x="0" y="667960"/>
                    <a:pt x="181951" y="860615"/>
                    <a:pt x="406400" y="860615"/>
                  </a:cubicBezTo>
                  <a:cubicBezTo>
                    <a:pt x="630849" y="860615"/>
                    <a:pt x="812800" y="667960"/>
                    <a:pt x="812800" y="430308"/>
                  </a:cubicBezTo>
                  <a:cubicBezTo>
                    <a:pt x="812800" y="192655"/>
                    <a:pt x="630849" y="0"/>
                    <a:pt x="406400" y="0"/>
                  </a:cubicBezTo>
                  <a:close/>
                </a:path>
              </a:pathLst>
            </a:custGeom>
            <a:solidFill>
              <a:srgbClr val="191919"/>
            </a:solidFill>
          </p:spPr>
        </p:sp>
        <p:sp>
          <p:nvSpPr>
            <p:cNvPr name="TextBox 27" id="27"/>
            <p:cNvSpPr txBox="true"/>
            <p:nvPr/>
          </p:nvSpPr>
          <p:spPr>
            <a:xfrm>
              <a:off x="76200" y="128308"/>
              <a:ext cx="660400" cy="651625"/>
            </a:xfrm>
            <a:prstGeom prst="rect">
              <a:avLst/>
            </a:prstGeom>
          </p:spPr>
          <p:txBody>
            <a:bodyPr anchor="ctr" rtlCol="false" tIns="50800" lIns="50800" bIns="50800" rIns="50800"/>
            <a:lstStyle/>
            <a:p>
              <a:pPr algn="ctr">
                <a:lnSpc>
                  <a:spcPts val="2999"/>
                </a:lnSpc>
              </a:pPr>
              <a:r>
                <a:rPr lang="en-US" sz="2999" spc="-59">
                  <a:solidFill>
                    <a:srgbClr val="FFFAEE"/>
                  </a:solidFill>
                  <a:latin typeface="210 8비트 Bold"/>
                  <a:ea typeface="210 8비트 Bold"/>
                  <a:cs typeface="210 8비트 Bold"/>
                  <a:sym typeface="210 8비트 Bold"/>
                </a:rPr>
                <a:t>2</a:t>
              </a:r>
            </a:p>
          </p:txBody>
        </p:sp>
      </p:grpSp>
      <p:grpSp>
        <p:nvGrpSpPr>
          <p:cNvPr name="Group 28" id="28"/>
          <p:cNvGrpSpPr/>
          <p:nvPr/>
        </p:nvGrpSpPr>
        <p:grpSpPr>
          <a:xfrm rot="0">
            <a:off x="12225061" y="4764374"/>
            <a:ext cx="734116" cy="777302"/>
            <a:chOff x="0" y="0"/>
            <a:chExt cx="812800" cy="860616"/>
          </a:xfrm>
        </p:grpSpPr>
        <p:sp>
          <p:nvSpPr>
            <p:cNvPr name="Freeform 29" id="29"/>
            <p:cNvSpPr/>
            <p:nvPr/>
          </p:nvSpPr>
          <p:spPr>
            <a:xfrm flipH="false" flipV="false" rot="0">
              <a:off x="0" y="0"/>
              <a:ext cx="812800" cy="860615"/>
            </a:xfrm>
            <a:custGeom>
              <a:avLst/>
              <a:gdLst/>
              <a:ahLst/>
              <a:cxnLst/>
              <a:rect r="r" b="b" t="t" l="l"/>
              <a:pathLst>
                <a:path h="860615" w="812800">
                  <a:moveTo>
                    <a:pt x="406400" y="0"/>
                  </a:moveTo>
                  <a:cubicBezTo>
                    <a:pt x="181951" y="0"/>
                    <a:pt x="0" y="192655"/>
                    <a:pt x="0" y="430308"/>
                  </a:cubicBezTo>
                  <a:cubicBezTo>
                    <a:pt x="0" y="667960"/>
                    <a:pt x="181951" y="860615"/>
                    <a:pt x="406400" y="860615"/>
                  </a:cubicBezTo>
                  <a:cubicBezTo>
                    <a:pt x="630849" y="860615"/>
                    <a:pt x="812800" y="667960"/>
                    <a:pt x="812800" y="430308"/>
                  </a:cubicBezTo>
                  <a:cubicBezTo>
                    <a:pt x="812800" y="192655"/>
                    <a:pt x="630849" y="0"/>
                    <a:pt x="406400" y="0"/>
                  </a:cubicBezTo>
                  <a:close/>
                </a:path>
              </a:pathLst>
            </a:custGeom>
            <a:solidFill>
              <a:srgbClr val="191919"/>
            </a:solidFill>
          </p:spPr>
        </p:sp>
        <p:sp>
          <p:nvSpPr>
            <p:cNvPr name="TextBox 30" id="30"/>
            <p:cNvSpPr txBox="true"/>
            <p:nvPr/>
          </p:nvSpPr>
          <p:spPr>
            <a:xfrm>
              <a:off x="76200" y="128308"/>
              <a:ext cx="660400" cy="651625"/>
            </a:xfrm>
            <a:prstGeom prst="rect">
              <a:avLst/>
            </a:prstGeom>
          </p:spPr>
          <p:txBody>
            <a:bodyPr anchor="ctr" rtlCol="false" tIns="50800" lIns="50800" bIns="50800" rIns="50800"/>
            <a:lstStyle/>
            <a:p>
              <a:pPr algn="ctr">
                <a:lnSpc>
                  <a:spcPts val="2999"/>
                </a:lnSpc>
              </a:pPr>
              <a:r>
                <a:rPr lang="en-US" sz="2999" spc="-59">
                  <a:solidFill>
                    <a:srgbClr val="FFFAEE"/>
                  </a:solidFill>
                  <a:latin typeface="210 8비트 Bold"/>
                  <a:ea typeface="210 8비트 Bold"/>
                  <a:cs typeface="210 8비트 Bold"/>
                  <a:sym typeface="210 8비트 Bold"/>
                </a:rPr>
                <a:t>3</a:t>
              </a:r>
            </a:p>
          </p:txBody>
        </p:sp>
      </p:grpSp>
      <p:grpSp>
        <p:nvGrpSpPr>
          <p:cNvPr name="Group 31" id="31"/>
          <p:cNvGrpSpPr/>
          <p:nvPr/>
        </p:nvGrpSpPr>
        <p:grpSpPr>
          <a:xfrm rot="0">
            <a:off x="8831325" y="7175618"/>
            <a:ext cx="734116" cy="777302"/>
            <a:chOff x="0" y="0"/>
            <a:chExt cx="812800" cy="860616"/>
          </a:xfrm>
        </p:grpSpPr>
        <p:sp>
          <p:nvSpPr>
            <p:cNvPr name="Freeform 32" id="32"/>
            <p:cNvSpPr/>
            <p:nvPr/>
          </p:nvSpPr>
          <p:spPr>
            <a:xfrm flipH="false" flipV="false" rot="0">
              <a:off x="0" y="0"/>
              <a:ext cx="812800" cy="860615"/>
            </a:xfrm>
            <a:custGeom>
              <a:avLst/>
              <a:gdLst/>
              <a:ahLst/>
              <a:cxnLst/>
              <a:rect r="r" b="b" t="t" l="l"/>
              <a:pathLst>
                <a:path h="860615" w="812800">
                  <a:moveTo>
                    <a:pt x="406400" y="0"/>
                  </a:moveTo>
                  <a:cubicBezTo>
                    <a:pt x="181951" y="0"/>
                    <a:pt x="0" y="192655"/>
                    <a:pt x="0" y="430308"/>
                  </a:cubicBezTo>
                  <a:cubicBezTo>
                    <a:pt x="0" y="667960"/>
                    <a:pt x="181951" y="860615"/>
                    <a:pt x="406400" y="860615"/>
                  </a:cubicBezTo>
                  <a:cubicBezTo>
                    <a:pt x="630849" y="860615"/>
                    <a:pt x="812800" y="667960"/>
                    <a:pt x="812800" y="430308"/>
                  </a:cubicBezTo>
                  <a:cubicBezTo>
                    <a:pt x="812800" y="192655"/>
                    <a:pt x="630849" y="0"/>
                    <a:pt x="406400" y="0"/>
                  </a:cubicBezTo>
                  <a:close/>
                </a:path>
              </a:pathLst>
            </a:custGeom>
            <a:solidFill>
              <a:srgbClr val="191919"/>
            </a:solidFill>
          </p:spPr>
        </p:sp>
        <p:sp>
          <p:nvSpPr>
            <p:cNvPr name="TextBox 33" id="33"/>
            <p:cNvSpPr txBox="true"/>
            <p:nvPr/>
          </p:nvSpPr>
          <p:spPr>
            <a:xfrm>
              <a:off x="76200" y="128308"/>
              <a:ext cx="660400" cy="651625"/>
            </a:xfrm>
            <a:prstGeom prst="rect">
              <a:avLst/>
            </a:prstGeom>
          </p:spPr>
          <p:txBody>
            <a:bodyPr anchor="ctr" rtlCol="false" tIns="50800" lIns="50800" bIns="50800" rIns="50800"/>
            <a:lstStyle/>
            <a:p>
              <a:pPr algn="ctr">
                <a:lnSpc>
                  <a:spcPts val="2999"/>
                </a:lnSpc>
              </a:pPr>
              <a:r>
                <a:rPr lang="en-US" sz="2999" spc="-59">
                  <a:solidFill>
                    <a:srgbClr val="FFFAEE"/>
                  </a:solidFill>
                  <a:latin typeface="210 8비트 Bold"/>
                  <a:ea typeface="210 8비트 Bold"/>
                  <a:cs typeface="210 8비트 Bold"/>
                  <a:sym typeface="210 8비트 Bold"/>
                </a:rPr>
                <a:t>4</a:t>
              </a: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grpSp>
        <p:nvGrpSpPr>
          <p:cNvPr name="Group 2" id="2"/>
          <p:cNvGrpSpPr/>
          <p:nvPr/>
        </p:nvGrpSpPr>
        <p:grpSpPr>
          <a:xfrm rot="0">
            <a:off x="571875" y="278254"/>
            <a:ext cx="10237729" cy="2566672"/>
            <a:chOff x="0" y="0"/>
            <a:chExt cx="5836666" cy="1463294"/>
          </a:xfrm>
        </p:grpSpPr>
        <p:sp>
          <p:nvSpPr>
            <p:cNvPr name="Freeform 3" id="3"/>
            <p:cNvSpPr/>
            <p:nvPr/>
          </p:nvSpPr>
          <p:spPr>
            <a:xfrm flipH="false" flipV="false" rot="0">
              <a:off x="6350" y="6350"/>
              <a:ext cx="5823966" cy="1450594"/>
            </a:xfrm>
            <a:custGeom>
              <a:avLst/>
              <a:gdLst/>
              <a:ahLst/>
              <a:cxnLst/>
              <a:rect r="r" b="b" t="t" l="l"/>
              <a:pathLst>
                <a:path h="1450594" w="5823966">
                  <a:moveTo>
                    <a:pt x="5823966" y="599567"/>
                  </a:moveTo>
                  <a:lnTo>
                    <a:pt x="5823966" y="1199007"/>
                  </a:lnTo>
                  <a:lnTo>
                    <a:pt x="5823966" y="1450594"/>
                  </a:lnTo>
                  <a:lnTo>
                    <a:pt x="0" y="1450594"/>
                  </a:lnTo>
                  <a:lnTo>
                    <a:pt x="0" y="1199007"/>
                  </a:lnTo>
                  <a:lnTo>
                    <a:pt x="0" y="254000"/>
                  </a:lnTo>
                  <a:cubicBezTo>
                    <a:pt x="0" y="113665"/>
                    <a:pt x="113665" y="0"/>
                    <a:pt x="254000" y="0"/>
                  </a:cubicBezTo>
                  <a:lnTo>
                    <a:pt x="4792472" y="0"/>
                  </a:lnTo>
                  <a:cubicBezTo>
                    <a:pt x="4932680" y="0"/>
                    <a:pt x="5046472" y="113665"/>
                    <a:pt x="5046472" y="254000"/>
                  </a:cubicBezTo>
                  <a:lnTo>
                    <a:pt x="5046472" y="599567"/>
                  </a:lnTo>
                  <a:lnTo>
                    <a:pt x="5823966" y="599567"/>
                  </a:lnTo>
                  <a:close/>
                </a:path>
              </a:pathLst>
            </a:custGeom>
            <a:solidFill>
              <a:srgbClr val="DBDB78"/>
            </a:solidFill>
          </p:spPr>
        </p:sp>
        <p:sp>
          <p:nvSpPr>
            <p:cNvPr name="Freeform 4" id="4"/>
            <p:cNvSpPr/>
            <p:nvPr/>
          </p:nvSpPr>
          <p:spPr>
            <a:xfrm flipH="false" flipV="false" rot="0">
              <a:off x="0" y="0"/>
              <a:ext cx="5836666" cy="1463294"/>
            </a:xfrm>
            <a:custGeom>
              <a:avLst/>
              <a:gdLst/>
              <a:ahLst/>
              <a:cxnLst/>
              <a:rect r="r" b="b" t="t" l="l"/>
              <a:pathLst>
                <a:path h="1463294" w="5836666">
                  <a:moveTo>
                    <a:pt x="5059172" y="599567"/>
                  </a:moveTo>
                  <a:lnTo>
                    <a:pt x="5059172" y="260350"/>
                  </a:lnTo>
                  <a:cubicBezTo>
                    <a:pt x="5059172" y="116840"/>
                    <a:pt x="4942332" y="0"/>
                    <a:pt x="4798822" y="0"/>
                  </a:cubicBezTo>
                  <a:lnTo>
                    <a:pt x="260350" y="0"/>
                  </a:lnTo>
                  <a:cubicBezTo>
                    <a:pt x="116840" y="0"/>
                    <a:pt x="0" y="116840"/>
                    <a:pt x="0" y="260350"/>
                  </a:cubicBezTo>
                  <a:lnTo>
                    <a:pt x="0" y="1199007"/>
                  </a:lnTo>
                  <a:lnTo>
                    <a:pt x="0" y="1211707"/>
                  </a:lnTo>
                  <a:lnTo>
                    <a:pt x="0" y="1463294"/>
                  </a:lnTo>
                  <a:lnTo>
                    <a:pt x="5836666" y="1463294"/>
                  </a:lnTo>
                  <a:lnTo>
                    <a:pt x="5836666" y="1211707"/>
                  </a:lnTo>
                  <a:lnTo>
                    <a:pt x="5836666" y="1199007"/>
                  </a:lnTo>
                  <a:lnTo>
                    <a:pt x="5836666" y="599567"/>
                  </a:lnTo>
                  <a:lnTo>
                    <a:pt x="5059172" y="599567"/>
                  </a:lnTo>
                  <a:close/>
                  <a:moveTo>
                    <a:pt x="12700" y="1211707"/>
                  </a:moveTo>
                  <a:lnTo>
                    <a:pt x="5224526" y="1211707"/>
                  </a:lnTo>
                  <a:lnTo>
                    <a:pt x="5224526" y="1450594"/>
                  </a:lnTo>
                  <a:lnTo>
                    <a:pt x="12700" y="1450594"/>
                  </a:lnTo>
                  <a:lnTo>
                    <a:pt x="12700" y="1211707"/>
                  </a:lnTo>
                  <a:close/>
                  <a:moveTo>
                    <a:pt x="5823966" y="1450594"/>
                  </a:moveTo>
                  <a:lnTo>
                    <a:pt x="5237226" y="1450594"/>
                  </a:lnTo>
                  <a:lnTo>
                    <a:pt x="5237226" y="1211707"/>
                  </a:lnTo>
                  <a:lnTo>
                    <a:pt x="5823966" y="1211707"/>
                  </a:lnTo>
                  <a:lnTo>
                    <a:pt x="5823966" y="1450594"/>
                  </a:lnTo>
                  <a:close/>
                  <a:moveTo>
                    <a:pt x="12700" y="1199007"/>
                  </a:moveTo>
                  <a:lnTo>
                    <a:pt x="12700" y="260350"/>
                  </a:lnTo>
                  <a:cubicBezTo>
                    <a:pt x="12700" y="123825"/>
                    <a:pt x="123825" y="12700"/>
                    <a:pt x="260350" y="12700"/>
                  </a:cubicBezTo>
                  <a:lnTo>
                    <a:pt x="4798822" y="12700"/>
                  </a:lnTo>
                  <a:cubicBezTo>
                    <a:pt x="4935347" y="12700"/>
                    <a:pt x="5046472" y="123825"/>
                    <a:pt x="5046472" y="260350"/>
                  </a:cubicBezTo>
                  <a:lnTo>
                    <a:pt x="5046472" y="612267"/>
                  </a:lnTo>
                  <a:lnTo>
                    <a:pt x="5823966" y="612267"/>
                  </a:lnTo>
                  <a:lnTo>
                    <a:pt x="5823966" y="1199007"/>
                  </a:lnTo>
                  <a:lnTo>
                    <a:pt x="12700" y="1199007"/>
                  </a:lnTo>
                  <a:close/>
                </a:path>
              </a:pathLst>
            </a:custGeom>
            <a:solidFill>
              <a:srgbClr val="191919"/>
            </a:solidFill>
          </p:spPr>
        </p:sp>
      </p:grpSp>
      <p:grpSp>
        <p:nvGrpSpPr>
          <p:cNvPr name="Group 5" id="5"/>
          <p:cNvGrpSpPr/>
          <p:nvPr/>
        </p:nvGrpSpPr>
        <p:grpSpPr>
          <a:xfrm rot="0">
            <a:off x="0" y="1885838"/>
            <a:ext cx="18288000" cy="8401162"/>
            <a:chOff x="0" y="0"/>
            <a:chExt cx="4816593" cy="2212652"/>
          </a:xfrm>
        </p:grpSpPr>
        <p:sp>
          <p:nvSpPr>
            <p:cNvPr name="Freeform 6" id="6"/>
            <p:cNvSpPr/>
            <p:nvPr/>
          </p:nvSpPr>
          <p:spPr>
            <a:xfrm flipH="false" flipV="false" rot="0">
              <a:off x="0" y="0"/>
              <a:ext cx="4816592" cy="2212652"/>
            </a:xfrm>
            <a:custGeom>
              <a:avLst/>
              <a:gdLst/>
              <a:ahLst/>
              <a:cxnLst/>
              <a:rect r="r" b="b" t="t" l="l"/>
              <a:pathLst>
                <a:path h="2212652" w="4816592">
                  <a:moveTo>
                    <a:pt x="0" y="0"/>
                  </a:moveTo>
                  <a:lnTo>
                    <a:pt x="4816592" y="0"/>
                  </a:lnTo>
                  <a:lnTo>
                    <a:pt x="4816592" y="2212652"/>
                  </a:lnTo>
                  <a:lnTo>
                    <a:pt x="0" y="2212652"/>
                  </a:lnTo>
                  <a:close/>
                </a:path>
              </a:pathLst>
            </a:custGeom>
            <a:solidFill>
              <a:srgbClr val="FFFAEE"/>
            </a:solidFill>
            <a:ln w="19050" cap="sq">
              <a:solidFill>
                <a:srgbClr val="191919"/>
              </a:solidFill>
              <a:prstDash val="solid"/>
              <a:miter/>
            </a:ln>
          </p:spPr>
        </p:sp>
        <p:sp>
          <p:nvSpPr>
            <p:cNvPr name="TextBox 7" id="7"/>
            <p:cNvSpPr txBox="true"/>
            <p:nvPr/>
          </p:nvSpPr>
          <p:spPr>
            <a:xfrm>
              <a:off x="0" y="-66675"/>
              <a:ext cx="4816593" cy="2279327"/>
            </a:xfrm>
            <a:prstGeom prst="rect">
              <a:avLst/>
            </a:prstGeom>
          </p:spPr>
          <p:txBody>
            <a:bodyPr anchor="ctr" rtlCol="false" tIns="50800" lIns="50800" bIns="50800" rIns="50800"/>
            <a:lstStyle/>
            <a:p>
              <a:pPr algn="ctr">
                <a:lnSpc>
                  <a:spcPts val="2520"/>
                </a:lnSpc>
              </a:pPr>
            </a:p>
          </p:txBody>
        </p:sp>
      </p:grpSp>
      <p:sp>
        <p:nvSpPr>
          <p:cNvPr name="TextBox 8" id="8"/>
          <p:cNvSpPr txBox="true"/>
          <p:nvPr/>
        </p:nvSpPr>
        <p:spPr>
          <a:xfrm rot="0">
            <a:off x="666115" y="885714"/>
            <a:ext cx="8043429" cy="1000124"/>
          </a:xfrm>
          <a:prstGeom prst="rect">
            <a:avLst/>
          </a:prstGeom>
        </p:spPr>
        <p:txBody>
          <a:bodyPr anchor="t" rtlCol="false" tIns="0" lIns="0" bIns="0" rIns="0">
            <a:spAutoFit/>
          </a:bodyPr>
          <a:lstStyle/>
          <a:p>
            <a:pPr algn="l">
              <a:lnSpc>
                <a:spcPts val="7499"/>
              </a:lnSpc>
            </a:pPr>
            <a:r>
              <a:rPr lang="en-US" sz="7499">
                <a:solidFill>
                  <a:srgbClr val="191919"/>
                </a:solidFill>
                <a:latin typeface="210 8비트"/>
                <a:ea typeface="210 8비트"/>
                <a:cs typeface="210 8비트"/>
                <a:sym typeface="210 8비트"/>
              </a:rPr>
              <a:t>TECHNOLOGY</a:t>
            </a:r>
          </a:p>
        </p:txBody>
      </p:sp>
      <p:sp>
        <p:nvSpPr>
          <p:cNvPr name="Freeform 9" id="9"/>
          <p:cNvSpPr/>
          <p:nvPr/>
        </p:nvSpPr>
        <p:spPr>
          <a:xfrm flipH="false" flipV="false" rot="0">
            <a:off x="8068603" y="888576"/>
            <a:ext cx="734817" cy="692064"/>
          </a:xfrm>
          <a:custGeom>
            <a:avLst/>
            <a:gdLst/>
            <a:ahLst/>
            <a:cxnLst/>
            <a:rect r="r" b="b" t="t" l="l"/>
            <a:pathLst>
              <a:path h="692064" w="734817">
                <a:moveTo>
                  <a:pt x="0" y="0"/>
                </a:moveTo>
                <a:lnTo>
                  <a:pt x="734817" y="0"/>
                </a:lnTo>
                <a:lnTo>
                  <a:pt x="734817" y="692064"/>
                </a:lnTo>
                <a:lnTo>
                  <a:pt x="0" y="6920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10" id="10"/>
          <p:cNvGraphicFramePr>
            <a:graphicFrameLocks noGrp="true"/>
          </p:cNvGraphicFramePr>
          <p:nvPr/>
        </p:nvGraphicFramePr>
        <p:xfrm>
          <a:off x="492187" y="2377281"/>
          <a:ext cx="17303625" cy="7418275"/>
        </p:xfrm>
        <a:graphic>
          <a:graphicData uri="http://schemas.openxmlformats.org/drawingml/2006/table">
            <a:tbl>
              <a:tblPr/>
              <a:tblGrid>
                <a:gridCol w="250341"/>
                <a:gridCol w="12193228"/>
                <a:gridCol w="4860056"/>
              </a:tblGrid>
              <a:tr h="736819">
                <a:tc rowSpan="4">
                  <a:txBody>
                    <a:bodyPr anchor="t" rtlCol="false"/>
                    <a:lstStyle/>
                    <a:p>
                      <a:pPr algn="ctr">
                        <a:lnSpc>
                          <a:spcPts val="3485"/>
                        </a:lnSpc>
                        <a:defRPr/>
                      </a:pPr>
                      <a:endParaRPr lang="en-US" sz="1100"/>
                    </a:p>
                  </a:txBody>
                  <a:tcPr marL="0" marR="0" marT="0" marB="0" anchor="ctr">
                    <a:lnL cmpd="sng" algn="ctr" cap="flat" w="21559">
                      <a:solidFill>
                        <a:srgbClr val="191919"/>
                      </a:solidFill>
                      <a:prstDash val="solid"/>
                      <a:round/>
                      <a:headEnd type="none" w="med" len="med"/>
                      <a:tailEnd type="none" w="med" len="med"/>
                    </a:lnL>
                    <a:lnR cmpd="sng" algn="ctr" cap="flat" w="21559">
                      <a:solidFill>
                        <a:srgbClr val="191919"/>
                      </a:solidFill>
                      <a:prstDash val="solid"/>
                      <a:round/>
                      <a:headEnd type="none" w="med" len="med"/>
                      <a:tailEnd type="none" w="med" len="med"/>
                    </a:lnR>
                    <a:lnT cmpd="sng" algn="ctr" cap="flat" w="21559">
                      <a:solidFill>
                        <a:srgbClr val="191919"/>
                      </a:solidFill>
                      <a:prstDash val="solid"/>
                      <a:round/>
                      <a:headEnd type="none" w="med" len="med"/>
                      <a:tailEnd type="none" w="med" len="med"/>
                    </a:lnT>
                    <a:lnB cmpd="sng" algn="ctr" cap="flat" w="21559">
                      <a:solidFill>
                        <a:srgbClr val="191919"/>
                      </a:solidFill>
                      <a:prstDash val="solid"/>
                      <a:round/>
                      <a:headEnd type="none" w="med" len="med"/>
                      <a:tailEnd type="none" w="med" len="med"/>
                    </a:lnB>
                    <a:solidFill>
                      <a:srgbClr val="FFFAEE"/>
                    </a:solidFill>
                  </a:tcPr>
                </a:tc>
                <a:tc>
                  <a:txBody>
                    <a:bodyPr anchor="t" rtlCol="false"/>
                    <a:lstStyle/>
                    <a:p>
                      <a:pPr algn="ctr">
                        <a:lnSpc>
                          <a:spcPts val="4200"/>
                        </a:lnSpc>
                        <a:defRPr/>
                      </a:pPr>
                      <a:r>
                        <a:rPr lang="en-US" b="true" sz="3000">
                          <a:solidFill>
                            <a:srgbClr val="191919"/>
                          </a:solidFill>
                          <a:latin typeface="Telegraf Bold"/>
                          <a:ea typeface="Telegraf Bold"/>
                          <a:cs typeface="Telegraf Bold"/>
                          <a:sym typeface="Telegraf Bold"/>
                        </a:rPr>
                        <a:t>FRONT END </a:t>
                      </a:r>
                      <a:endParaRPr lang="en-US" sz="1100"/>
                    </a:p>
                  </a:txBody>
                  <a:tcPr marL="0" marR="0" marT="0" marB="0" anchor="ctr">
                    <a:lnL cmpd="sng" algn="ctr" cap="flat" w="21559">
                      <a:solidFill>
                        <a:srgbClr val="191919"/>
                      </a:solidFill>
                      <a:prstDash val="solid"/>
                      <a:round/>
                      <a:headEnd type="none" w="med" len="med"/>
                      <a:tailEnd type="none" w="med" len="med"/>
                    </a:lnL>
                    <a:lnR cmpd="sng" algn="ctr" cap="flat" w="21559">
                      <a:solidFill>
                        <a:srgbClr val="191919"/>
                      </a:solidFill>
                      <a:prstDash val="solid"/>
                      <a:round/>
                      <a:headEnd type="none" w="med" len="med"/>
                      <a:tailEnd type="none" w="med" len="med"/>
                    </a:lnR>
                    <a:lnT cmpd="sng" algn="ctr" cap="flat" w="21559">
                      <a:solidFill>
                        <a:srgbClr val="191919"/>
                      </a:solidFill>
                      <a:prstDash val="solid"/>
                      <a:round/>
                      <a:headEnd type="none" w="med" len="med"/>
                      <a:tailEnd type="none" w="med" len="med"/>
                    </a:lnT>
                    <a:lnB cmpd="sng" algn="ctr" cap="flat" w="21559">
                      <a:solidFill>
                        <a:srgbClr val="191919"/>
                      </a:solidFill>
                      <a:prstDash val="solid"/>
                      <a:round/>
                      <a:headEnd type="none" w="med" len="med"/>
                      <a:tailEnd type="none" w="med" len="med"/>
                    </a:lnB>
                    <a:solidFill>
                      <a:srgbClr val="DBDB78"/>
                    </a:solidFill>
                  </a:tcPr>
                </a:tc>
                <a:tc>
                  <a:txBody>
                    <a:bodyPr anchor="t" rtlCol="false"/>
                    <a:lstStyle/>
                    <a:p>
                      <a:pPr algn="ctr">
                        <a:lnSpc>
                          <a:spcPts val="4200"/>
                        </a:lnSpc>
                        <a:defRPr/>
                      </a:pPr>
                      <a:r>
                        <a:rPr lang="en-US" b="true" sz="3000">
                          <a:solidFill>
                            <a:srgbClr val="191919"/>
                          </a:solidFill>
                          <a:latin typeface="Telegraf Bold"/>
                          <a:ea typeface="Telegraf Bold"/>
                          <a:cs typeface="Telegraf Bold"/>
                          <a:sym typeface="Telegraf Bold"/>
                        </a:rPr>
                        <a:t>BACK END</a:t>
                      </a:r>
                      <a:endParaRPr lang="en-US" sz="1100"/>
                    </a:p>
                  </a:txBody>
                  <a:tcPr marL="0" marR="0" marT="0" marB="0" anchor="ctr">
                    <a:lnL cmpd="sng" algn="ctr" cap="flat" w="21559">
                      <a:solidFill>
                        <a:srgbClr val="191919"/>
                      </a:solidFill>
                      <a:prstDash val="solid"/>
                      <a:round/>
                      <a:headEnd type="none" w="med" len="med"/>
                      <a:tailEnd type="none" w="med" len="med"/>
                    </a:lnL>
                    <a:lnR cmpd="sng" algn="ctr" cap="flat" w="21559">
                      <a:solidFill>
                        <a:srgbClr val="191919"/>
                      </a:solidFill>
                      <a:prstDash val="solid"/>
                      <a:round/>
                      <a:headEnd type="none" w="med" len="med"/>
                      <a:tailEnd type="none" w="med" len="med"/>
                    </a:lnR>
                    <a:lnT cmpd="sng" algn="ctr" cap="flat" w="21559">
                      <a:solidFill>
                        <a:srgbClr val="191919"/>
                      </a:solidFill>
                      <a:prstDash val="solid"/>
                      <a:round/>
                      <a:headEnd type="none" w="med" len="med"/>
                      <a:tailEnd type="none" w="med" len="med"/>
                    </a:lnT>
                    <a:lnB cmpd="sng" algn="ctr" cap="flat" w="21559">
                      <a:solidFill>
                        <a:srgbClr val="191919"/>
                      </a:solidFill>
                      <a:prstDash val="solid"/>
                      <a:round/>
                      <a:headEnd type="none" w="med" len="med"/>
                      <a:tailEnd type="none" w="med" len="med"/>
                    </a:lnB>
                    <a:solidFill>
                      <a:srgbClr val="FB8B62"/>
                    </a:solidFill>
                  </a:tcPr>
                </a:tc>
              </a:tr>
              <a:tr h="3117719">
                <a:tc vMerge="true">
                  <a:txBody>
                    <a:bodyPr anchor="t" rtlCol="false"/>
                    <a:lstStyle/>
                    <a:p>
                      <a:pPr algn="ctr">
                        <a:lnSpc>
                          <a:spcPts val="3485"/>
                        </a:lnSpc>
                        <a:defRPr/>
                      </a:pPr>
                      <a:endParaRPr lang="en-US" sz="1100"/>
                    </a:p>
                  </a:txBody>
                  <a:tcPr marL="0" marR="0" marT="0" marB="0" anchor="ctr">
                    <a:lnL cmpd="sng" algn="ctr" cap="flat" w="21559">
                      <a:solidFill>
                        <a:srgbClr val="191919"/>
                      </a:solidFill>
                      <a:prstDash val="solid"/>
                      <a:round/>
                      <a:headEnd type="none" w="med" len="med"/>
                      <a:tailEnd type="none" w="med" len="med"/>
                    </a:lnL>
                    <a:lnR cmpd="sng" algn="ctr" cap="flat" w="21559">
                      <a:solidFill>
                        <a:srgbClr val="191919"/>
                      </a:solidFill>
                      <a:prstDash val="solid"/>
                      <a:round/>
                      <a:headEnd type="none" w="med" len="med"/>
                      <a:tailEnd type="none" w="med" len="med"/>
                    </a:lnR>
                    <a:lnT cmpd="sng" algn="ctr" cap="flat" w="21559">
                      <a:solidFill>
                        <a:srgbClr val="191919"/>
                      </a:solidFill>
                      <a:prstDash val="solid"/>
                      <a:round/>
                      <a:headEnd type="none" w="med" len="med"/>
                      <a:tailEnd type="none" w="med" len="med"/>
                    </a:lnT>
                    <a:lnB cmpd="sng" algn="ctr" cap="flat" w="21559">
                      <a:solidFill>
                        <a:srgbClr val="191919"/>
                      </a:solidFill>
                      <a:prstDash val="solid"/>
                      <a:round/>
                      <a:headEnd type="none" w="med" len="med"/>
                      <a:tailEnd type="none" w="med" len="med"/>
                    </a:lnB>
                    <a:solidFill>
                      <a:srgbClr val="FFFAEE"/>
                    </a:solidFill>
                  </a:tcPr>
                </a:tc>
                <a:tc>
                  <a:txBody>
                    <a:bodyPr anchor="t" rtlCol="false"/>
                    <a:lstStyle/>
                    <a:p>
                      <a:pPr algn="ctr">
                        <a:lnSpc>
                          <a:spcPts val="2535"/>
                        </a:lnSpc>
                        <a:defRPr/>
                      </a:pPr>
                      <a:endParaRPr lang="en-US" sz="1100"/>
                    </a:p>
                  </a:txBody>
                  <a:tcPr marL="0" marR="0" marT="0" marB="0" anchor="ctr">
                    <a:lnL cmpd="sng" algn="ctr" cap="flat" w="21559">
                      <a:solidFill>
                        <a:srgbClr val="191919"/>
                      </a:solidFill>
                      <a:prstDash val="solid"/>
                      <a:round/>
                      <a:headEnd type="none" w="med" len="med"/>
                      <a:tailEnd type="none" w="med" len="med"/>
                    </a:lnL>
                    <a:lnR cmpd="sng" algn="ctr" cap="flat" w="21559">
                      <a:solidFill>
                        <a:srgbClr val="191919"/>
                      </a:solidFill>
                      <a:prstDash val="solid"/>
                      <a:round/>
                      <a:headEnd type="none" w="med" len="med"/>
                      <a:tailEnd type="none" w="med" len="med"/>
                    </a:lnR>
                    <a:lnT cmpd="sng" algn="ctr" cap="flat" w="21559">
                      <a:solidFill>
                        <a:srgbClr val="191919"/>
                      </a:solidFill>
                      <a:prstDash val="solid"/>
                      <a:round/>
                      <a:headEnd type="none" w="med" len="med"/>
                      <a:tailEnd type="none" w="med" len="med"/>
                    </a:lnT>
                    <a:lnB cmpd="sng" algn="ctr" cap="flat" w="21559">
                      <a:solidFill>
                        <a:srgbClr val="191919"/>
                      </a:solidFill>
                      <a:prstDash val="solid"/>
                      <a:round/>
                      <a:headEnd type="none" w="med" len="med"/>
                      <a:tailEnd type="none" w="med" len="med"/>
                    </a:lnB>
                    <a:solidFill>
                      <a:srgbClr val="FFFAEE"/>
                    </a:solidFill>
                  </a:tcPr>
                </a:tc>
                <a:tc>
                  <a:txBody>
                    <a:bodyPr anchor="t" rtlCol="false"/>
                    <a:lstStyle/>
                    <a:p>
                      <a:pPr algn="ctr">
                        <a:lnSpc>
                          <a:spcPts val="2535"/>
                        </a:lnSpc>
                        <a:defRPr/>
                      </a:pPr>
                      <a:endParaRPr lang="en-US" sz="1100"/>
                    </a:p>
                  </a:txBody>
                  <a:tcPr marL="0" marR="0" marT="0" marB="0" anchor="ctr">
                    <a:lnL cmpd="sng" algn="ctr" cap="flat" w="21559">
                      <a:solidFill>
                        <a:srgbClr val="191919"/>
                      </a:solidFill>
                      <a:prstDash val="solid"/>
                      <a:round/>
                      <a:headEnd type="none" w="med" len="med"/>
                      <a:tailEnd type="none" w="med" len="med"/>
                    </a:lnL>
                    <a:lnR cmpd="sng" algn="ctr" cap="flat" w="21559">
                      <a:solidFill>
                        <a:srgbClr val="191919"/>
                      </a:solidFill>
                      <a:prstDash val="solid"/>
                      <a:round/>
                      <a:headEnd type="none" w="med" len="med"/>
                      <a:tailEnd type="none" w="med" len="med"/>
                    </a:lnR>
                    <a:lnT cmpd="sng" algn="ctr" cap="flat" w="21559">
                      <a:solidFill>
                        <a:srgbClr val="191919"/>
                      </a:solidFill>
                      <a:prstDash val="solid"/>
                      <a:round/>
                      <a:headEnd type="none" w="med" len="med"/>
                      <a:tailEnd type="none" w="med" len="med"/>
                    </a:lnT>
                    <a:lnB cmpd="sng" algn="ctr" cap="flat" w="21559">
                      <a:solidFill>
                        <a:srgbClr val="191919"/>
                      </a:solidFill>
                      <a:prstDash val="solid"/>
                      <a:round/>
                      <a:headEnd type="none" w="med" len="med"/>
                      <a:tailEnd type="none" w="med" len="med"/>
                    </a:lnB>
                    <a:solidFill>
                      <a:srgbClr val="FFFAEE"/>
                    </a:solidFill>
                  </a:tcPr>
                </a:tc>
              </a:tr>
              <a:tr h="659141">
                <a:tc vMerge="true">
                  <a:txBody>
                    <a:bodyPr anchor="t" rtlCol="false"/>
                    <a:lstStyle/>
                    <a:p>
                      <a:pPr algn="ctr">
                        <a:lnSpc>
                          <a:spcPts val="3485"/>
                        </a:lnSpc>
                        <a:defRPr/>
                      </a:pPr>
                      <a:endParaRPr lang="en-US" sz="1100"/>
                    </a:p>
                  </a:txBody>
                  <a:tcPr marL="0" marR="0" marT="0" marB="0" anchor="ctr">
                    <a:lnL cmpd="sng" algn="ctr" cap="flat" w="21559">
                      <a:solidFill>
                        <a:srgbClr val="191919"/>
                      </a:solidFill>
                      <a:prstDash val="solid"/>
                      <a:round/>
                      <a:headEnd type="none" w="med" len="med"/>
                      <a:tailEnd type="none" w="med" len="med"/>
                    </a:lnL>
                    <a:lnR cmpd="sng" algn="ctr" cap="flat" w="21559">
                      <a:solidFill>
                        <a:srgbClr val="191919"/>
                      </a:solidFill>
                      <a:prstDash val="solid"/>
                      <a:round/>
                      <a:headEnd type="none" w="med" len="med"/>
                      <a:tailEnd type="none" w="med" len="med"/>
                    </a:lnR>
                    <a:lnT cmpd="sng" algn="ctr" cap="flat" w="21559">
                      <a:solidFill>
                        <a:srgbClr val="191919"/>
                      </a:solidFill>
                      <a:prstDash val="solid"/>
                      <a:round/>
                      <a:headEnd type="none" w="med" len="med"/>
                      <a:tailEnd type="none" w="med" len="med"/>
                    </a:lnT>
                    <a:lnB cmpd="sng" algn="ctr" cap="flat" w="21559">
                      <a:solidFill>
                        <a:srgbClr val="191919"/>
                      </a:solidFill>
                      <a:prstDash val="solid"/>
                      <a:round/>
                      <a:headEnd type="none" w="med" len="med"/>
                      <a:tailEnd type="none" w="med" len="med"/>
                    </a:lnB>
                    <a:solidFill>
                      <a:srgbClr val="FFFAEE"/>
                    </a:solidFill>
                  </a:tcPr>
                </a:tc>
                <a:tc>
                  <a:txBody>
                    <a:bodyPr anchor="t" rtlCol="false"/>
                    <a:lstStyle/>
                    <a:p>
                      <a:pPr algn="ctr">
                        <a:lnSpc>
                          <a:spcPts val="4200"/>
                        </a:lnSpc>
                        <a:defRPr/>
                      </a:pPr>
                      <a:r>
                        <a:rPr lang="en-US" b="true" sz="3000">
                          <a:solidFill>
                            <a:srgbClr val="191919"/>
                          </a:solidFill>
                          <a:latin typeface="Telegraf Bold"/>
                          <a:ea typeface="Telegraf Bold"/>
                          <a:cs typeface="Telegraf Bold"/>
                          <a:sym typeface="Telegraf Bold"/>
                        </a:rPr>
                        <a:t>DATABASE</a:t>
                      </a:r>
                      <a:endParaRPr lang="en-US" sz="1100"/>
                    </a:p>
                  </a:txBody>
                  <a:tcPr marL="0" marR="0" marT="0" marB="0" anchor="ctr">
                    <a:lnL cmpd="sng" algn="ctr" cap="flat" w="21559">
                      <a:solidFill>
                        <a:srgbClr val="191919"/>
                      </a:solidFill>
                      <a:prstDash val="solid"/>
                      <a:round/>
                      <a:headEnd type="none" w="med" len="med"/>
                      <a:tailEnd type="none" w="med" len="med"/>
                    </a:lnL>
                    <a:lnR cmpd="sng" algn="ctr" cap="flat" w="21559">
                      <a:solidFill>
                        <a:srgbClr val="191919"/>
                      </a:solidFill>
                      <a:prstDash val="solid"/>
                      <a:round/>
                      <a:headEnd type="none" w="med" len="med"/>
                      <a:tailEnd type="none" w="med" len="med"/>
                    </a:lnR>
                    <a:lnT cmpd="sng" algn="ctr" cap="flat" w="21559">
                      <a:solidFill>
                        <a:srgbClr val="191919"/>
                      </a:solidFill>
                      <a:prstDash val="solid"/>
                      <a:round/>
                      <a:headEnd type="none" w="med" len="med"/>
                      <a:tailEnd type="none" w="med" len="med"/>
                    </a:lnT>
                    <a:lnB cmpd="sng" algn="ctr" cap="flat" w="21559">
                      <a:solidFill>
                        <a:srgbClr val="191919"/>
                      </a:solidFill>
                      <a:prstDash val="solid"/>
                      <a:round/>
                      <a:headEnd type="none" w="med" len="med"/>
                      <a:tailEnd type="none" w="med" len="med"/>
                    </a:lnB>
                    <a:solidFill>
                      <a:srgbClr val="A6CFF4"/>
                    </a:solidFill>
                  </a:tcPr>
                </a:tc>
                <a:tc>
                  <a:txBody>
                    <a:bodyPr anchor="t" rtlCol="false"/>
                    <a:lstStyle/>
                    <a:p>
                      <a:pPr algn="ctr">
                        <a:lnSpc>
                          <a:spcPts val="4200"/>
                        </a:lnSpc>
                        <a:defRPr/>
                      </a:pPr>
                      <a:r>
                        <a:rPr lang="en-US" b="true" sz="3000">
                          <a:solidFill>
                            <a:srgbClr val="191919"/>
                          </a:solidFill>
                          <a:latin typeface="Telegraf Bold"/>
                          <a:ea typeface="Telegraf Bold"/>
                          <a:cs typeface="Telegraf Bold"/>
                          <a:sym typeface="Telegraf Bold"/>
                        </a:rPr>
                        <a:t>ENVIROMENT</a:t>
                      </a:r>
                      <a:endParaRPr lang="en-US" sz="1100"/>
                    </a:p>
                  </a:txBody>
                  <a:tcPr marL="0" marR="0" marT="0" marB="0" anchor="ctr">
                    <a:lnL cmpd="sng" algn="ctr" cap="flat" w="21559">
                      <a:solidFill>
                        <a:srgbClr val="191919"/>
                      </a:solidFill>
                      <a:prstDash val="solid"/>
                      <a:round/>
                      <a:headEnd type="none" w="med" len="med"/>
                      <a:tailEnd type="none" w="med" len="med"/>
                    </a:lnL>
                    <a:lnR cmpd="sng" algn="ctr" cap="flat" w="21559">
                      <a:solidFill>
                        <a:srgbClr val="191919"/>
                      </a:solidFill>
                      <a:prstDash val="solid"/>
                      <a:round/>
                      <a:headEnd type="none" w="med" len="med"/>
                      <a:tailEnd type="none" w="med" len="med"/>
                    </a:lnR>
                    <a:lnT cmpd="sng" algn="ctr" cap="flat" w="21559">
                      <a:solidFill>
                        <a:srgbClr val="191919"/>
                      </a:solidFill>
                      <a:prstDash val="solid"/>
                      <a:round/>
                      <a:headEnd type="none" w="med" len="med"/>
                      <a:tailEnd type="none" w="med" len="med"/>
                    </a:lnT>
                    <a:lnB cmpd="sng" algn="ctr" cap="flat" w="21559">
                      <a:solidFill>
                        <a:srgbClr val="191919"/>
                      </a:solidFill>
                      <a:prstDash val="solid"/>
                      <a:round/>
                      <a:headEnd type="none" w="med" len="med"/>
                      <a:tailEnd type="none" w="med" len="med"/>
                    </a:lnB>
                    <a:solidFill>
                      <a:srgbClr val="FFE777"/>
                    </a:solidFill>
                  </a:tcPr>
                </a:tc>
              </a:tr>
              <a:tr h="2904596">
                <a:tc vMerge="true">
                  <a:txBody>
                    <a:bodyPr anchor="t" rtlCol="false"/>
                    <a:lstStyle/>
                    <a:p>
                      <a:pPr algn="ctr">
                        <a:lnSpc>
                          <a:spcPts val="3485"/>
                        </a:lnSpc>
                        <a:defRPr/>
                      </a:pPr>
                      <a:endParaRPr lang="en-US" sz="1100"/>
                    </a:p>
                  </a:txBody>
                  <a:tcPr marL="0" marR="0" marT="0" marB="0" anchor="ctr">
                    <a:lnL cmpd="sng" algn="ctr" cap="flat" w="21559">
                      <a:solidFill>
                        <a:srgbClr val="191919"/>
                      </a:solidFill>
                      <a:prstDash val="solid"/>
                      <a:round/>
                      <a:headEnd type="none" w="med" len="med"/>
                      <a:tailEnd type="none" w="med" len="med"/>
                    </a:lnL>
                    <a:lnR cmpd="sng" algn="ctr" cap="flat" w="21559">
                      <a:solidFill>
                        <a:srgbClr val="191919"/>
                      </a:solidFill>
                      <a:prstDash val="solid"/>
                      <a:round/>
                      <a:headEnd type="none" w="med" len="med"/>
                      <a:tailEnd type="none" w="med" len="med"/>
                    </a:lnR>
                    <a:lnT cmpd="sng" algn="ctr" cap="flat" w="21559">
                      <a:solidFill>
                        <a:srgbClr val="191919"/>
                      </a:solidFill>
                      <a:prstDash val="solid"/>
                      <a:round/>
                      <a:headEnd type="none" w="med" len="med"/>
                      <a:tailEnd type="none" w="med" len="med"/>
                    </a:lnT>
                    <a:lnB cmpd="sng" algn="ctr" cap="flat" w="21559">
                      <a:solidFill>
                        <a:srgbClr val="191919"/>
                      </a:solidFill>
                      <a:prstDash val="solid"/>
                      <a:round/>
                      <a:headEnd type="none" w="med" len="med"/>
                      <a:tailEnd type="none" w="med" len="med"/>
                    </a:lnB>
                    <a:solidFill>
                      <a:srgbClr val="FFFAEE"/>
                    </a:solidFill>
                  </a:tcPr>
                </a:tc>
                <a:tc>
                  <a:txBody>
                    <a:bodyPr anchor="t" rtlCol="false"/>
                    <a:lstStyle/>
                    <a:p>
                      <a:pPr algn="ctr">
                        <a:lnSpc>
                          <a:spcPts val="2059"/>
                        </a:lnSpc>
                        <a:defRPr/>
                      </a:pPr>
                      <a:endParaRPr lang="en-US" sz="1100"/>
                    </a:p>
                  </a:txBody>
                  <a:tcPr marL="0" marR="0" marT="0" marB="0" anchor="ctr">
                    <a:lnL cmpd="sng" algn="ctr" cap="flat" w="21559">
                      <a:solidFill>
                        <a:srgbClr val="191919"/>
                      </a:solidFill>
                      <a:prstDash val="solid"/>
                      <a:round/>
                      <a:headEnd type="none" w="med" len="med"/>
                      <a:tailEnd type="none" w="med" len="med"/>
                    </a:lnL>
                    <a:lnR cmpd="sng" algn="ctr" cap="flat" w="21559">
                      <a:solidFill>
                        <a:srgbClr val="191919"/>
                      </a:solidFill>
                      <a:prstDash val="solid"/>
                      <a:round/>
                      <a:headEnd type="none" w="med" len="med"/>
                      <a:tailEnd type="none" w="med" len="med"/>
                    </a:lnR>
                    <a:lnT cmpd="sng" algn="ctr" cap="flat" w="21559">
                      <a:solidFill>
                        <a:srgbClr val="191919"/>
                      </a:solidFill>
                      <a:prstDash val="solid"/>
                      <a:round/>
                      <a:headEnd type="none" w="med" len="med"/>
                      <a:tailEnd type="none" w="med" len="med"/>
                    </a:lnT>
                    <a:lnB cmpd="sng" algn="ctr" cap="flat" w="21559">
                      <a:solidFill>
                        <a:srgbClr val="191919"/>
                      </a:solidFill>
                      <a:prstDash val="solid"/>
                      <a:round/>
                      <a:headEnd type="none" w="med" len="med"/>
                      <a:tailEnd type="none" w="med" len="med"/>
                    </a:lnB>
                    <a:solidFill>
                      <a:srgbClr val="FFFAEE"/>
                    </a:solidFill>
                  </a:tcPr>
                </a:tc>
                <a:tc>
                  <a:txBody>
                    <a:bodyPr anchor="t" rtlCol="false"/>
                    <a:lstStyle/>
                    <a:p>
                      <a:pPr algn="ctr">
                        <a:lnSpc>
                          <a:spcPts val="2059"/>
                        </a:lnSpc>
                        <a:defRPr/>
                      </a:pPr>
                      <a:r>
                        <a:rPr lang="en-US" sz="1471">
                          <a:solidFill>
                            <a:srgbClr val="FFFAEE"/>
                          </a:solidFill>
                          <a:latin typeface="Telegraf"/>
                          <a:ea typeface="Telegraf"/>
                          <a:cs typeface="Telegraf"/>
                          <a:sym typeface="Telegraf"/>
                        </a:rPr>
                        <a:t>mop</a:t>
                      </a:r>
                      <a:endParaRPr lang="en-US" sz="1100"/>
                    </a:p>
                  </a:txBody>
                  <a:tcPr marL="0" marR="0" marT="0" marB="0" anchor="ctr">
                    <a:lnL cmpd="sng" algn="ctr" cap="flat" w="21559">
                      <a:solidFill>
                        <a:srgbClr val="191919"/>
                      </a:solidFill>
                      <a:prstDash val="solid"/>
                      <a:round/>
                      <a:headEnd type="none" w="med" len="med"/>
                      <a:tailEnd type="none" w="med" len="med"/>
                    </a:lnL>
                    <a:lnR cmpd="sng" algn="ctr" cap="flat" w="21559">
                      <a:solidFill>
                        <a:srgbClr val="191919"/>
                      </a:solidFill>
                      <a:prstDash val="solid"/>
                      <a:round/>
                      <a:headEnd type="none" w="med" len="med"/>
                      <a:tailEnd type="none" w="med" len="med"/>
                    </a:lnR>
                    <a:lnT cmpd="sng" algn="ctr" cap="flat" w="21559">
                      <a:solidFill>
                        <a:srgbClr val="191919"/>
                      </a:solidFill>
                      <a:prstDash val="solid"/>
                      <a:round/>
                      <a:headEnd type="none" w="med" len="med"/>
                      <a:tailEnd type="none" w="med" len="med"/>
                    </a:lnT>
                    <a:lnB cmpd="sng" algn="ctr" cap="flat" w="21559">
                      <a:solidFill>
                        <a:srgbClr val="191919"/>
                      </a:solidFill>
                      <a:prstDash val="solid"/>
                      <a:round/>
                      <a:headEnd type="none" w="med" len="med"/>
                      <a:tailEnd type="none" w="med" len="med"/>
                    </a:lnB>
                    <a:solidFill>
                      <a:srgbClr val="FFFAEE"/>
                    </a:solidFill>
                  </a:tcPr>
                </a:tc>
              </a:tr>
            </a:tbl>
          </a:graphicData>
        </a:graphic>
      </p:graphicFrame>
      <p:grpSp>
        <p:nvGrpSpPr>
          <p:cNvPr name="Group 11" id="11"/>
          <p:cNvGrpSpPr/>
          <p:nvPr/>
        </p:nvGrpSpPr>
        <p:grpSpPr>
          <a:xfrm rot="0">
            <a:off x="1090910" y="3663966"/>
            <a:ext cx="2069694" cy="2069694"/>
            <a:chOff x="0" y="0"/>
            <a:chExt cx="3679456" cy="3679456"/>
          </a:xfrm>
        </p:grpSpPr>
        <p:sp>
          <p:nvSpPr>
            <p:cNvPr name="Freeform 12" id="12"/>
            <p:cNvSpPr/>
            <p:nvPr/>
          </p:nvSpPr>
          <p:spPr>
            <a:xfrm flipH="false" flipV="false" rot="0">
              <a:off x="0" y="0"/>
              <a:ext cx="3679456" cy="3679456"/>
            </a:xfrm>
            <a:custGeom>
              <a:avLst/>
              <a:gdLst/>
              <a:ahLst/>
              <a:cxnLst/>
              <a:rect r="r" b="b" t="t" l="l"/>
              <a:pathLst>
                <a:path h="3679456" w="3679456">
                  <a:moveTo>
                    <a:pt x="3679456" y="25400"/>
                  </a:moveTo>
                  <a:cubicBezTo>
                    <a:pt x="3679456" y="11372"/>
                    <a:pt x="3668090" y="0"/>
                    <a:pt x="3654056" y="0"/>
                  </a:cubicBezTo>
                  <a:lnTo>
                    <a:pt x="25400" y="0"/>
                  </a:lnTo>
                  <a:cubicBezTo>
                    <a:pt x="11372" y="0"/>
                    <a:pt x="0" y="11372"/>
                    <a:pt x="0" y="25400"/>
                  </a:cubicBezTo>
                  <a:lnTo>
                    <a:pt x="0" y="3654056"/>
                  </a:lnTo>
                  <a:cubicBezTo>
                    <a:pt x="0" y="3668090"/>
                    <a:pt x="11372" y="3679456"/>
                    <a:pt x="25400" y="3679456"/>
                  </a:cubicBezTo>
                  <a:lnTo>
                    <a:pt x="3654056" y="3679456"/>
                  </a:lnTo>
                  <a:cubicBezTo>
                    <a:pt x="3668090" y="3679456"/>
                    <a:pt x="3679456" y="3668090"/>
                    <a:pt x="3679456" y="3654056"/>
                  </a:cubicBezTo>
                  <a:lnTo>
                    <a:pt x="3679456" y="25400"/>
                  </a:lnTo>
                  <a:close/>
                </a:path>
              </a:pathLst>
            </a:custGeom>
            <a:solidFill>
              <a:srgbClr val="DBDB78"/>
            </a:solidFill>
          </p:spPr>
        </p:sp>
        <p:sp>
          <p:nvSpPr>
            <p:cNvPr name="TextBox 13" id="13"/>
            <p:cNvSpPr txBox="true"/>
            <p:nvPr/>
          </p:nvSpPr>
          <p:spPr>
            <a:xfrm>
              <a:off x="152400" y="158750"/>
              <a:ext cx="3374656" cy="3266706"/>
            </a:xfrm>
            <a:prstGeom prst="rect">
              <a:avLst/>
            </a:prstGeom>
          </p:spPr>
          <p:txBody>
            <a:bodyPr anchor="ctr" rtlCol="false" tIns="50800" lIns="50800" bIns="50800" rIns="50800"/>
            <a:lstStyle/>
            <a:p>
              <a:pPr algn="ctr">
                <a:lnSpc>
                  <a:spcPts val="4199"/>
                </a:lnSpc>
              </a:pPr>
              <a:r>
                <a:rPr lang="en-US" sz="2999" b="true">
                  <a:solidFill>
                    <a:srgbClr val="191919"/>
                  </a:solidFill>
                  <a:latin typeface="Telegraf Bold"/>
                  <a:ea typeface="Telegraf Bold"/>
                  <a:cs typeface="Telegraf Bold"/>
                  <a:sym typeface="Telegraf Bold"/>
                </a:rPr>
                <a:t>HTML</a:t>
              </a:r>
            </a:p>
          </p:txBody>
        </p:sp>
      </p:grpSp>
      <p:grpSp>
        <p:nvGrpSpPr>
          <p:cNvPr name="Group 14" id="14"/>
          <p:cNvGrpSpPr/>
          <p:nvPr/>
        </p:nvGrpSpPr>
        <p:grpSpPr>
          <a:xfrm rot="0">
            <a:off x="3160604" y="7386461"/>
            <a:ext cx="2391100" cy="2069694"/>
            <a:chOff x="0" y="0"/>
            <a:chExt cx="4250845" cy="3679456"/>
          </a:xfrm>
        </p:grpSpPr>
        <p:sp>
          <p:nvSpPr>
            <p:cNvPr name="Freeform 15" id="15"/>
            <p:cNvSpPr/>
            <p:nvPr/>
          </p:nvSpPr>
          <p:spPr>
            <a:xfrm flipH="false" flipV="false" rot="0">
              <a:off x="0" y="0"/>
              <a:ext cx="4250845" cy="3679456"/>
            </a:xfrm>
            <a:custGeom>
              <a:avLst/>
              <a:gdLst/>
              <a:ahLst/>
              <a:cxnLst/>
              <a:rect r="r" b="b" t="t" l="l"/>
              <a:pathLst>
                <a:path h="3679456" w="4250845">
                  <a:moveTo>
                    <a:pt x="4250845" y="25400"/>
                  </a:moveTo>
                  <a:cubicBezTo>
                    <a:pt x="4250845" y="11372"/>
                    <a:pt x="4239478" y="0"/>
                    <a:pt x="4225445" y="0"/>
                  </a:cubicBezTo>
                  <a:lnTo>
                    <a:pt x="25400" y="0"/>
                  </a:lnTo>
                  <a:cubicBezTo>
                    <a:pt x="11372" y="0"/>
                    <a:pt x="0" y="11372"/>
                    <a:pt x="0" y="25400"/>
                  </a:cubicBezTo>
                  <a:lnTo>
                    <a:pt x="0" y="3654056"/>
                  </a:lnTo>
                  <a:cubicBezTo>
                    <a:pt x="0" y="3668090"/>
                    <a:pt x="11372" y="3679456"/>
                    <a:pt x="25400" y="3679456"/>
                  </a:cubicBezTo>
                  <a:lnTo>
                    <a:pt x="4225445" y="3679456"/>
                  </a:lnTo>
                  <a:cubicBezTo>
                    <a:pt x="4239478" y="3679456"/>
                    <a:pt x="4250845" y="3668090"/>
                    <a:pt x="4250845" y="3654056"/>
                  </a:cubicBezTo>
                  <a:lnTo>
                    <a:pt x="4250845" y="25400"/>
                  </a:lnTo>
                  <a:close/>
                </a:path>
              </a:pathLst>
            </a:custGeom>
            <a:solidFill>
              <a:srgbClr val="A6CFF4"/>
            </a:solidFill>
          </p:spPr>
        </p:sp>
        <p:sp>
          <p:nvSpPr>
            <p:cNvPr name="TextBox 16" id="16"/>
            <p:cNvSpPr txBox="true"/>
            <p:nvPr/>
          </p:nvSpPr>
          <p:spPr>
            <a:xfrm>
              <a:off x="152400" y="149225"/>
              <a:ext cx="3946045" cy="3276231"/>
            </a:xfrm>
            <a:prstGeom prst="rect">
              <a:avLst/>
            </a:prstGeom>
          </p:spPr>
          <p:txBody>
            <a:bodyPr anchor="ctr" rtlCol="false" tIns="50800" lIns="50800" bIns="50800" rIns="50800"/>
            <a:lstStyle/>
            <a:p>
              <a:pPr algn="ctr">
                <a:lnSpc>
                  <a:spcPts val="4200"/>
                </a:lnSpc>
              </a:pPr>
              <a:r>
                <a:rPr lang="en-US" sz="3000" b="true">
                  <a:solidFill>
                    <a:srgbClr val="191919"/>
                  </a:solidFill>
                  <a:latin typeface="Telegraf Bold"/>
                  <a:ea typeface="Telegraf Bold"/>
                  <a:cs typeface="Telegraf Bold"/>
                  <a:sym typeface="Telegraf Bold"/>
                </a:rPr>
                <a:t>MongoDB</a:t>
              </a:r>
            </a:p>
          </p:txBody>
        </p:sp>
      </p:grpSp>
      <p:grpSp>
        <p:nvGrpSpPr>
          <p:cNvPr name="Group 17" id="17"/>
          <p:cNvGrpSpPr/>
          <p:nvPr/>
        </p:nvGrpSpPr>
        <p:grpSpPr>
          <a:xfrm rot="0">
            <a:off x="14343495" y="3663966"/>
            <a:ext cx="2069694" cy="2069694"/>
            <a:chOff x="0" y="0"/>
            <a:chExt cx="3679456" cy="3679456"/>
          </a:xfrm>
        </p:grpSpPr>
        <p:sp>
          <p:nvSpPr>
            <p:cNvPr name="Freeform 18" id="18"/>
            <p:cNvSpPr/>
            <p:nvPr/>
          </p:nvSpPr>
          <p:spPr>
            <a:xfrm flipH="false" flipV="false" rot="0">
              <a:off x="0" y="0"/>
              <a:ext cx="3679456" cy="3679456"/>
            </a:xfrm>
            <a:custGeom>
              <a:avLst/>
              <a:gdLst/>
              <a:ahLst/>
              <a:cxnLst/>
              <a:rect r="r" b="b" t="t" l="l"/>
              <a:pathLst>
                <a:path h="3679456" w="3679456">
                  <a:moveTo>
                    <a:pt x="3679456" y="25400"/>
                  </a:moveTo>
                  <a:cubicBezTo>
                    <a:pt x="3679456" y="11372"/>
                    <a:pt x="3668090" y="0"/>
                    <a:pt x="3654056" y="0"/>
                  </a:cubicBezTo>
                  <a:lnTo>
                    <a:pt x="25400" y="0"/>
                  </a:lnTo>
                  <a:cubicBezTo>
                    <a:pt x="11372" y="0"/>
                    <a:pt x="0" y="11372"/>
                    <a:pt x="0" y="25400"/>
                  </a:cubicBezTo>
                  <a:lnTo>
                    <a:pt x="0" y="3654056"/>
                  </a:lnTo>
                  <a:cubicBezTo>
                    <a:pt x="0" y="3668090"/>
                    <a:pt x="11372" y="3679456"/>
                    <a:pt x="25400" y="3679456"/>
                  </a:cubicBezTo>
                  <a:lnTo>
                    <a:pt x="3654056" y="3679456"/>
                  </a:lnTo>
                  <a:cubicBezTo>
                    <a:pt x="3668090" y="3679456"/>
                    <a:pt x="3679456" y="3668090"/>
                    <a:pt x="3679456" y="3654056"/>
                  </a:cubicBezTo>
                  <a:lnTo>
                    <a:pt x="3679456" y="25400"/>
                  </a:lnTo>
                  <a:close/>
                </a:path>
              </a:pathLst>
            </a:custGeom>
            <a:solidFill>
              <a:srgbClr val="FB8B62"/>
            </a:solidFill>
          </p:spPr>
        </p:sp>
        <p:sp>
          <p:nvSpPr>
            <p:cNvPr name="TextBox 19" id="19"/>
            <p:cNvSpPr txBox="true"/>
            <p:nvPr/>
          </p:nvSpPr>
          <p:spPr>
            <a:xfrm>
              <a:off x="152400" y="149225"/>
              <a:ext cx="3374656" cy="3276231"/>
            </a:xfrm>
            <a:prstGeom prst="rect">
              <a:avLst/>
            </a:prstGeom>
          </p:spPr>
          <p:txBody>
            <a:bodyPr anchor="ctr" rtlCol="false" tIns="50800" lIns="50800" bIns="50800" rIns="50800"/>
            <a:lstStyle/>
            <a:p>
              <a:pPr algn="ctr">
                <a:lnSpc>
                  <a:spcPts val="4200"/>
                </a:lnSpc>
              </a:pPr>
              <a:r>
                <a:rPr lang="en-US" sz="3000" b="true">
                  <a:solidFill>
                    <a:srgbClr val="191919"/>
                  </a:solidFill>
                  <a:latin typeface="Telegraf Bold"/>
                  <a:ea typeface="Telegraf Bold"/>
                  <a:cs typeface="Telegraf Bold"/>
                  <a:sym typeface="Telegraf Bold"/>
                </a:rPr>
                <a:t>PHP</a:t>
              </a:r>
            </a:p>
          </p:txBody>
        </p:sp>
      </p:grpSp>
      <p:grpSp>
        <p:nvGrpSpPr>
          <p:cNvPr name="Group 20" id="20"/>
          <p:cNvGrpSpPr/>
          <p:nvPr/>
        </p:nvGrpSpPr>
        <p:grpSpPr>
          <a:xfrm rot="0">
            <a:off x="3482010" y="3663966"/>
            <a:ext cx="2069694" cy="2069694"/>
            <a:chOff x="0" y="0"/>
            <a:chExt cx="3679456" cy="3679456"/>
          </a:xfrm>
        </p:grpSpPr>
        <p:sp>
          <p:nvSpPr>
            <p:cNvPr name="Freeform 21" id="21"/>
            <p:cNvSpPr/>
            <p:nvPr/>
          </p:nvSpPr>
          <p:spPr>
            <a:xfrm flipH="false" flipV="false" rot="0">
              <a:off x="0" y="0"/>
              <a:ext cx="3679456" cy="3679456"/>
            </a:xfrm>
            <a:custGeom>
              <a:avLst/>
              <a:gdLst/>
              <a:ahLst/>
              <a:cxnLst/>
              <a:rect r="r" b="b" t="t" l="l"/>
              <a:pathLst>
                <a:path h="3679456" w="3679456">
                  <a:moveTo>
                    <a:pt x="3679456" y="25400"/>
                  </a:moveTo>
                  <a:cubicBezTo>
                    <a:pt x="3679456" y="11372"/>
                    <a:pt x="3668090" y="0"/>
                    <a:pt x="3654056" y="0"/>
                  </a:cubicBezTo>
                  <a:lnTo>
                    <a:pt x="25400" y="0"/>
                  </a:lnTo>
                  <a:cubicBezTo>
                    <a:pt x="11372" y="0"/>
                    <a:pt x="0" y="11372"/>
                    <a:pt x="0" y="25400"/>
                  </a:cubicBezTo>
                  <a:lnTo>
                    <a:pt x="0" y="3654056"/>
                  </a:lnTo>
                  <a:cubicBezTo>
                    <a:pt x="0" y="3668090"/>
                    <a:pt x="11372" y="3679456"/>
                    <a:pt x="25400" y="3679456"/>
                  </a:cubicBezTo>
                  <a:lnTo>
                    <a:pt x="3654056" y="3679456"/>
                  </a:lnTo>
                  <a:cubicBezTo>
                    <a:pt x="3668090" y="3679456"/>
                    <a:pt x="3679456" y="3668090"/>
                    <a:pt x="3679456" y="3654056"/>
                  </a:cubicBezTo>
                  <a:lnTo>
                    <a:pt x="3679456" y="25400"/>
                  </a:lnTo>
                  <a:close/>
                </a:path>
              </a:pathLst>
            </a:custGeom>
            <a:solidFill>
              <a:srgbClr val="DBDB78"/>
            </a:solidFill>
          </p:spPr>
        </p:sp>
        <p:sp>
          <p:nvSpPr>
            <p:cNvPr name="TextBox 22" id="22"/>
            <p:cNvSpPr txBox="true"/>
            <p:nvPr/>
          </p:nvSpPr>
          <p:spPr>
            <a:xfrm>
              <a:off x="152400" y="149225"/>
              <a:ext cx="3374656" cy="3276231"/>
            </a:xfrm>
            <a:prstGeom prst="rect">
              <a:avLst/>
            </a:prstGeom>
          </p:spPr>
          <p:txBody>
            <a:bodyPr anchor="ctr" rtlCol="false" tIns="50800" lIns="50800" bIns="50800" rIns="50800"/>
            <a:lstStyle/>
            <a:p>
              <a:pPr algn="ctr">
                <a:lnSpc>
                  <a:spcPts val="4200"/>
                </a:lnSpc>
              </a:pPr>
              <a:r>
                <a:rPr lang="en-US" sz="3000" b="true">
                  <a:solidFill>
                    <a:srgbClr val="191919"/>
                  </a:solidFill>
                  <a:latin typeface="Telegraf Bold"/>
                  <a:ea typeface="Telegraf Bold"/>
                  <a:cs typeface="Telegraf Bold"/>
                  <a:sym typeface="Telegraf Bold"/>
                </a:rPr>
                <a:t>CSS</a:t>
              </a:r>
            </a:p>
          </p:txBody>
        </p:sp>
      </p:grpSp>
      <p:grpSp>
        <p:nvGrpSpPr>
          <p:cNvPr name="Group 23" id="23"/>
          <p:cNvGrpSpPr/>
          <p:nvPr/>
        </p:nvGrpSpPr>
        <p:grpSpPr>
          <a:xfrm rot="0">
            <a:off x="7378274" y="7386461"/>
            <a:ext cx="3531453" cy="2069694"/>
            <a:chOff x="0" y="0"/>
            <a:chExt cx="6278138" cy="3679456"/>
          </a:xfrm>
        </p:grpSpPr>
        <p:sp>
          <p:nvSpPr>
            <p:cNvPr name="Freeform 24" id="24"/>
            <p:cNvSpPr/>
            <p:nvPr/>
          </p:nvSpPr>
          <p:spPr>
            <a:xfrm flipH="false" flipV="false" rot="0">
              <a:off x="0" y="0"/>
              <a:ext cx="6278138" cy="3679456"/>
            </a:xfrm>
            <a:custGeom>
              <a:avLst/>
              <a:gdLst/>
              <a:ahLst/>
              <a:cxnLst/>
              <a:rect r="r" b="b" t="t" l="l"/>
              <a:pathLst>
                <a:path h="3679456" w="6278138">
                  <a:moveTo>
                    <a:pt x="6278138" y="25400"/>
                  </a:moveTo>
                  <a:cubicBezTo>
                    <a:pt x="6278138" y="11372"/>
                    <a:pt x="6266771" y="0"/>
                    <a:pt x="6252738" y="0"/>
                  </a:cubicBezTo>
                  <a:lnTo>
                    <a:pt x="25400" y="0"/>
                  </a:lnTo>
                  <a:cubicBezTo>
                    <a:pt x="11372" y="0"/>
                    <a:pt x="0" y="11372"/>
                    <a:pt x="0" y="25400"/>
                  </a:cubicBezTo>
                  <a:lnTo>
                    <a:pt x="0" y="3654056"/>
                  </a:lnTo>
                  <a:cubicBezTo>
                    <a:pt x="0" y="3668090"/>
                    <a:pt x="11372" y="3679456"/>
                    <a:pt x="25400" y="3679456"/>
                  </a:cubicBezTo>
                  <a:lnTo>
                    <a:pt x="6252738" y="3679456"/>
                  </a:lnTo>
                  <a:cubicBezTo>
                    <a:pt x="6266771" y="3679456"/>
                    <a:pt x="6278138" y="3668090"/>
                    <a:pt x="6278138" y="3654056"/>
                  </a:cubicBezTo>
                  <a:lnTo>
                    <a:pt x="6278138" y="25400"/>
                  </a:lnTo>
                  <a:close/>
                </a:path>
              </a:pathLst>
            </a:custGeom>
            <a:solidFill>
              <a:srgbClr val="A6CFF4"/>
            </a:solidFill>
          </p:spPr>
        </p:sp>
        <p:sp>
          <p:nvSpPr>
            <p:cNvPr name="TextBox 25" id="25"/>
            <p:cNvSpPr txBox="true"/>
            <p:nvPr/>
          </p:nvSpPr>
          <p:spPr>
            <a:xfrm>
              <a:off x="152400" y="149225"/>
              <a:ext cx="5973338" cy="3276231"/>
            </a:xfrm>
            <a:prstGeom prst="rect">
              <a:avLst/>
            </a:prstGeom>
          </p:spPr>
          <p:txBody>
            <a:bodyPr anchor="ctr" rtlCol="false" tIns="50800" lIns="50800" bIns="50800" rIns="50800"/>
            <a:lstStyle/>
            <a:p>
              <a:pPr algn="ctr">
                <a:lnSpc>
                  <a:spcPts val="4200"/>
                </a:lnSpc>
              </a:pPr>
              <a:r>
                <a:rPr lang="en-US" sz="3000" b="true">
                  <a:solidFill>
                    <a:srgbClr val="191919"/>
                  </a:solidFill>
                  <a:latin typeface="Telegraf Bold"/>
                  <a:ea typeface="Telegraf Bold"/>
                  <a:cs typeface="Telegraf Bold"/>
                  <a:sym typeface="Telegraf Bold"/>
                </a:rPr>
                <a:t>JSON format</a:t>
              </a:r>
            </a:p>
            <a:p>
              <a:pPr algn="ctr">
                <a:lnSpc>
                  <a:spcPts val="2800"/>
                </a:lnSpc>
              </a:pPr>
              <a:r>
                <a:rPr lang="en-US" sz="2000" b="true">
                  <a:solidFill>
                    <a:srgbClr val="191919"/>
                  </a:solidFill>
                  <a:latin typeface="Telegraf Bold"/>
                  <a:ea typeface="Telegraf Bold"/>
                  <a:cs typeface="Telegraf Bold"/>
                  <a:sym typeface="Telegraf Bold"/>
                </a:rPr>
                <a:t>(for storing form fields as key-value pairs)</a:t>
              </a:r>
            </a:p>
          </p:txBody>
        </p:sp>
      </p:grpSp>
      <p:grpSp>
        <p:nvGrpSpPr>
          <p:cNvPr name="Group 26" id="26"/>
          <p:cNvGrpSpPr/>
          <p:nvPr/>
        </p:nvGrpSpPr>
        <p:grpSpPr>
          <a:xfrm rot="0">
            <a:off x="5892160" y="3663966"/>
            <a:ext cx="2749335" cy="2069694"/>
            <a:chOff x="0" y="0"/>
            <a:chExt cx="4887706" cy="3679456"/>
          </a:xfrm>
        </p:grpSpPr>
        <p:sp>
          <p:nvSpPr>
            <p:cNvPr name="Freeform 27" id="27"/>
            <p:cNvSpPr/>
            <p:nvPr/>
          </p:nvSpPr>
          <p:spPr>
            <a:xfrm flipH="false" flipV="false" rot="0">
              <a:off x="0" y="0"/>
              <a:ext cx="4887706" cy="3679456"/>
            </a:xfrm>
            <a:custGeom>
              <a:avLst/>
              <a:gdLst/>
              <a:ahLst/>
              <a:cxnLst/>
              <a:rect r="r" b="b" t="t" l="l"/>
              <a:pathLst>
                <a:path h="3679456" w="4887706">
                  <a:moveTo>
                    <a:pt x="4887706" y="25400"/>
                  </a:moveTo>
                  <a:cubicBezTo>
                    <a:pt x="4887706" y="11372"/>
                    <a:pt x="4876340" y="0"/>
                    <a:pt x="4862306" y="0"/>
                  </a:cubicBezTo>
                  <a:lnTo>
                    <a:pt x="25400" y="0"/>
                  </a:lnTo>
                  <a:cubicBezTo>
                    <a:pt x="11372" y="0"/>
                    <a:pt x="0" y="11372"/>
                    <a:pt x="0" y="25400"/>
                  </a:cubicBezTo>
                  <a:lnTo>
                    <a:pt x="0" y="3654056"/>
                  </a:lnTo>
                  <a:cubicBezTo>
                    <a:pt x="0" y="3668090"/>
                    <a:pt x="11372" y="3679456"/>
                    <a:pt x="25400" y="3679456"/>
                  </a:cubicBezTo>
                  <a:lnTo>
                    <a:pt x="4862306" y="3679456"/>
                  </a:lnTo>
                  <a:cubicBezTo>
                    <a:pt x="4876340" y="3679456"/>
                    <a:pt x="4887706" y="3668090"/>
                    <a:pt x="4887706" y="3654056"/>
                  </a:cubicBezTo>
                  <a:lnTo>
                    <a:pt x="4887706" y="25400"/>
                  </a:lnTo>
                  <a:close/>
                </a:path>
              </a:pathLst>
            </a:custGeom>
            <a:solidFill>
              <a:srgbClr val="DBDB78"/>
            </a:solidFill>
          </p:spPr>
        </p:sp>
        <p:sp>
          <p:nvSpPr>
            <p:cNvPr name="TextBox 28" id="28"/>
            <p:cNvSpPr txBox="true"/>
            <p:nvPr/>
          </p:nvSpPr>
          <p:spPr>
            <a:xfrm>
              <a:off x="152400" y="149225"/>
              <a:ext cx="4582906" cy="3276231"/>
            </a:xfrm>
            <a:prstGeom prst="rect">
              <a:avLst/>
            </a:prstGeom>
          </p:spPr>
          <p:txBody>
            <a:bodyPr anchor="ctr" rtlCol="false" tIns="50800" lIns="50800" bIns="50800" rIns="50800"/>
            <a:lstStyle/>
            <a:p>
              <a:pPr algn="ctr">
                <a:lnSpc>
                  <a:spcPts val="4200"/>
                </a:lnSpc>
              </a:pPr>
              <a:r>
                <a:rPr lang="en-US" sz="3000" b="true">
                  <a:solidFill>
                    <a:srgbClr val="191919"/>
                  </a:solidFill>
                  <a:latin typeface="Telegraf Bold"/>
                  <a:ea typeface="Telegraf Bold"/>
                  <a:cs typeface="Telegraf Bold"/>
                  <a:sym typeface="Telegraf Bold"/>
                </a:rPr>
                <a:t>JavaScript</a:t>
              </a:r>
            </a:p>
          </p:txBody>
        </p:sp>
      </p:grpSp>
      <p:grpSp>
        <p:nvGrpSpPr>
          <p:cNvPr name="Group 29" id="29"/>
          <p:cNvGrpSpPr/>
          <p:nvPr/>
        </p:nvGrpSpPr>
        <p:grpSpPr>
          <a:xfrm rot="0">
            <a:off x="8984395" y="3663966"/>
            <a:ext cx="3386983" cy="2211070"/>
            <a:chOff x="0" y="0"/>
            <a:chExt cx="6021303" cy="3930791"/>
          </a:xfrm>
        </p:grpSpPr>
        <p:sp>
          <p:nvSpPr>
            <p:cNvPr name="Freeform 30" id="30"/>
            <p:cNvSpPr/>
            <p:nvPr/>
          </p:nvSpPr>
          <p:spPr>
            <a:xfrm flipH="false" flipV="false" rot="0">
              <a:off x="0" y="0"/>
              <a:ext cx="6021303" cy="3930791"/>
            </a:xfrm>
            <a:custGeom>
              <a:avLst/>
              <a:gdLst/>
              <a:ahLst/>
              <a:cxnLst/>
              <a:rect r="r" b="b" t="t" l="l"/>
              <a:pathLst>
                <a:path h="3930791" w="6021303">
                  <a:moveTo>
                    <a:pt x="6021303" y="25400"/>
                  </a:moveTo>
                  <a:cubicBezTo>
                    <a:pt x="6021303" y="11372"/>
                    <a:pt x="6009936" y="0"/>
                    <a:pt x="5995903" y="0"/>
                  </a:cubicBezTo>
                  <a:lnTo>
                    <a:pt x="25400" y="0"/>
                  </a:lnTo>
                  <a:cubicBezTo>
                    <a:pt x="11372" y="0"/>
                    <a:pt x="0" y="11372"/>
                    <a:pt x="0" y="25400"/>
                  </a:cubicBezTo>
                  <a:lnTo>
                    <a:pt x="0" y="3905391"/>
                  </a:lnTo>
                  <a:cubicBezTo>
                    <a:pt x="0" y="3919425"/>
                    <a:pt x="11372" y="3930791"/>
                    <a:pt x="25400" y="3930791"/>
                  </a:cubicBezTo>
                  <a:lnTo>
                    <a:pt x="5995903" y="3930791"/>
                  </a:lnTo>
                  <a:cubicBezTo>
                    <a:pt x="6009936" y="3930791"/>
                    <a:pt x="6021303" y="3919425"/>
                    <a:pt x="6021303" y="3905391"/>
                  </a:cubicBezTo>
                  <a:lnTo>
                    <a:pt x="6021303" y="25400"/>
                  </a:lnTo>
                  <a:close/>
                </a:path>
              </a:pathLst>
            </a:custGeom>
            <a:solidFill>
              <a:srgbClr val="DBDB78"/>
            </a:solidFill>
          </p:spPr>
        </p:sp>
        <p:sp>
          <p:nvSpPr>
            <p:cNvPr name="TextBox 31" id="31"/>
            <p:cNvSpPr txBox="true"/>
            <p:nvPr/>
          </p:nvSpPr>
          <p:spPr>
            <a:xfrm>
              <a:off x="152400" y="149225"/>
              <a:ext cx="5716503" cy="3527566"/>
            </a:xfrm>
            <a:prstGeom prst="rect">
              <a:avLst/>
            </a:prstGeom>
          </p:spPr>
          <p:txBody>
            <a:bodyPr anchor="ctr" rtlCol="false" tIns="50800" lIns="50800" bIns="50800" rIns="50800"/>
            <a:lstStyle/>
            <a:p>
              <a:pPr algn="ctr">
                <a:lnSpc>
                  <a:spcPts val="4200"/>
                </a:lnSpc>
              </a:pPr>
              <a:r>
                <a:rPr lang="en-US" sz="3000" b="true">
                  <a:solidFill>
                    <a:srgbClr val="191919"/>
                  </a:solidFill>
                  <a:latin typeface="Telegraf Bold"/>
                  <a:ea typeface="Telegraf Bold"/>
                  <a:cs typeface="Telegraf Bold"/>
                  <a:sym typeface="Telegraf Bold"/>
                </a:rPr>
                <a:t>JQuery Form Builder</a:t>
              </a:r>
            </a:p>
            <a:p>
              <a:pPr algn="ctr">
                <a:lnSpc>
                  <a:spcPts val="2800"/>
                </a:lnSpc>
              </a:pPr>
              <a:r>
                <a:rPr lang="en-US" sz="2000" b="true">
                  <a:solidFill>
                    <a:srgbClr val="191919"/>
                  </a:solidFill>
                  <a:latin typeface="Telegraf Bold"/>
                  <a:ea typeface="Telegraf Bold"/>
                  <a:cs typeface="Telegraf Bold"/>
                  <a:sym typeface="Telegraf Bold"/>
                </a:rPr>
                <a:t>(for creating dynamic registration forms)</a:t>
              </a:r>
            </a:p>
          </p:txBody>
        </p:sp>
      </p:grpSp>
      <p:grpSp>
        <p:nvGrpSpPr>
          <p:cNvPr name="Group 32" id="32"/>
          <p:cNvGrpSpPr/>
          <p:nvPr/>
        </p:nvGrpSpPr>
        <p:grpSpPr>
          <a:xfrm rot="0">
            <a:off x="14463942" y="7506908"/>
            <a:ext cx="1828800" cy="1828800"/>
            <a:chOff x="0" y="0"/>
            <a:chExt cx="3251200" cy="3251200"/>
          </a:xfrm>
        </p:grpSpPr>
        <p:sp>
          <p:nvSpPr>
            <p:cNvPr name="Freeform 33" id="33"/>
            <p:cNvSpPr/>
            <p:nvPr/>
          </p:nvSpPr>
          <p:spPr>
            <a:xfrm flipH="false" flipV="false" rot="0">
              <a:off x="0" y="0"/>
              <a:ext cx="3251200" cy="3251200"/>
            </a:xfrm>
            <a:custGeom>
              <a:avLst/>
              <a:gdLst/>
              <a:ahLst/>
              <a:cxnLst/>
              <a:rect r="r" b="b" t="t" l="l"/>
              <a:pathLst>
                <a:path h="3251200" w="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rgbClr val="A6CFF4"/>
            </a:solidFill>
          </p:spPr>
        </p:sp>
        <p:sp>
          <p:nvSpPr>
            <p:cNvPr name="TextBox 34" id="34"/>
            <p:cNvSpPr txBox="true"/>
            <p:nvPr/>
          </p:nvSpPr>
          <p:spPr>
            <a:xfrm>
              <a:off x="152400" y="149225"/>
              <a:ext cx="2946400" cy="2847975"/>
            </a:xfrm>
            <a:prstGeom prst="rect">
              <a:avLst/>
            </a:prstGeom>
          </p:spPr>
          <p:txBody>
            <a:bodyPr anchor="ctr" rtlCol="false" tIns="50800" lIns="50800" bIns="50800" rIns="50800"/>
            <a:lstStyle/>
            <a:p>
              <a:pPr algn="ctr">
                <a:lnSpc>
                  <a:spcPts val="4200"/>
                </a:lnSpc>
              </a:pPr>
              <a:r>
                <a:rPr lang="en-US" sz="3000" b="true">
                  <a:solidFill>
                    <a:srgbClr val="191919"/>
                  </a:solidFill>
                  <a:latin typeface="Telegraf Bold"/>
                  <a:ea typeface="Telegraf Bold"/>
                  <a:cs typeface="Telegraf Bold"/>
                  <a:sym typeface="Telegraf Bold"/>
                </a:rPr>
                <a:t>XAMP</a:t>
              </a:r>
            </a:p>
          </p:txBody>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DBDB78"/>
        </a:solidFill>
      </p:bgPr>
    </p:bg>
    <p:spTree>
      <p:nvGrpSpPr>
        <p:cNvPr id="1" name=""/>
        <p:cNvGrpSpPr/>
        <p:nvPr/>
      </p:nvGrpSpPr>
      <p:grpSpPr>
        <a:xfrm>
          <a:off x="0" y="0"/>
          <a:ext cx="0" cy="0"/>
          <a:chOff x="0" y="0"/>
          <a:chExt cx="0" cy="0"/>
        </a:xfrm>
      </p:grpSpPr>
      <p:grpSp>
        <p:nvGrpSpPr>
          <p:cNvPr name="Group 2" id="2"/>
          <p:cNvGrpSpPr/>
          <p:nvPr/>
        </p:nvGrpSpPr>
        <p:grpSpPr>
          <a:xfrm rot="0">
            <a:off x="413349" y="458260"/>
            <a:ext cx="9218518" cy="2311149"/>
            <a:chOff x="0" y="0"/>
            <a:chExt cx="5836666" cy="1463294"/>
          </a:xfrm>
        </p:grpSpPr>
        <p:sp>
          <p:nvSpPr>
            <p:cNvPr name="Freeform 3" id="3"/>
            <p:cNvSpPr/>
            <p:nvPr/>
          </p:nvSpPr>
          <p:spPr>
            <a:xfrm flipH="false" flipV="false" rot="0">
              <a:off x="6350" y="6350"/>
              <a:ext cx="5823966" cy="1450594"/>
            </a:xfrm>
            <a:custGeom>
              <a:avLst/>
              <a:gdLst/>
              <a:ahLst/>
              <a:cxnLst/>
              <a:rect r="r" b="b" t="t" l="l"/>
              <a:pathLst>
                <a:path h="1450594" w="5823966">
                  <a:moveTo>
                    <a:pt x="5823966" y="599567"/>
                  </a:moveTo>
                  <a:lnTo>
                    <a:pt x="5823966" y="1199007"/>
                  </a:lnTo>
                  <a:lnTo>
                    <a:pt x="5823966" y="1450594"/>
                  </a:lnTo>
                  <a:lnTo>
                    <a:pt x="0" y="1450594"/>
                  </a:lnTo>
                  <a:lnTo>
                    <a:pt x="0" y="1199007"/>
                  </a:lnTo>
                  <a:lnTo>
                    <a:pt x="0" y="254000"/>
                  </a:lnTo>
                  <a:cubicBezTo>
                    <a:pt x="0" y="113665"/>
                    <a:pt x="113665" y="0"/>
                    <a:pt x="254000" y="0"/>
                  </a:cubicBezTo>
                  <a:lnTo>
                    <a:pt x="4792472" y="0"/>
                  </a:lnTo>
                  <a:cubicBezTo>
                    <a:pt x="4932680" y="0"/>
                    <a:pt x="5046472" y="113665"/>
                    <a:pt x="5046472" y="254000"/>
                  </a:cubicBezTo>
                  <a:lnTo>
                    <a:pt x="5046472" y="599567"/>
                  </a:lnTo>
                  <a:lnTo>
                    <a:pt x="5823966" y="599567"/>
                  </a:lnTo>
                  <a:close/>
                </a:path>
              </a:pathLst>
            </a:custGeom>
            <a:solidFill>
              <a:srgbClr val="FFFAEE"/>
            </a:solidFill>
          </p:spPr>
        </p:sp>
        <p:sp>
          <p:nvSpPr>
            <p:cNvPr name="Freeform 4" id="4"/>
            <p:cNvSpPr/>
            <p:nvPr/>
          </p:nvSpPr>
          <p:spPr>
            <a:xfrm flipH="false" flipV="false" rot="0">
              <a:off x="0" y="0"/>
              <a:ext cx="5836666" cy="1463294"/>
            </a:xfrm>
            <a:custGeom>
              <a:avLst/>
              <a:gdLst/>
              <a:ahLst/>
              <a:cxnLst/>
              <a:rect r="r" b="b" t="t" l="l"/>
              <a:pathLst>
                <a:path h="1463294" w="5836666">
                  <a:moveTo>
                    <a:pt x="5059172" y="599567"/>
                  </a:moveTo>
                  <a:lnTo>
                    <a:pt x="5059172" y="260350"/>
                  </a:lnTo>
                  <a:cubicBezTo>
                    <a:pt x="5059172" y="116840"/>
                    <a:pt x="4942332" y="0"/>
                    <a:pt x="4798822" y="0"/>
                  </a:cubicBezTo>
                  <a:lnTo>
                    <a:pt x="260350" y="0"/>
                  </a:lnTo>
                  <a:cubicBezTo>
                    <a:pt x="116840" y="0"/>
                    <a:pt x="0" y="116840"/>
                    <a:pt x="0" y="260350"/>
                  </a:cubicBezTo>
                  <a:lnTo>
                    <a:pt x="0" y="1199007"/>
                  </a:lnTo>
                  <a:lnTo>
                    <a:pt x="0" y="1211707"/>
                  </a:lnTo>
                  <a:lnTo>
                    <a:pt x="0" y="1463294"/>
                  </a:lnTo>
                  <a:lnTo>
                    <a:pt x="5836666" y="1463294"/>
                  </a:lnTo>
                  <a:lnTo>
                    <a:pt x="5836666" y="1211707"/>
                  </a:lnTo>
                  <a:lnTo>
                    <a:pt x="5836666" y="1199007"/>
                  </a:lnTo>
                  <a:lnTo>
                    <a:pt x="5836666" y="599567"/>
                  </a:lnTo>
                  <a:lnTo>
                    <a:pt x="5059172" y="599567"/>
                  </a:lnTo>
                  <a:close/>
                  <a:moveTo>
                    <a:pt x="12700" y="1211707"/>
                  </a:moveTo>
                  <a:lnTo>
                    <a:pt x="5224526" y="1211707"/>
                  </a:lnTo>
                  <a:lnTo>
                    <a:pt x="5224526" y="1450594"/>
                  </a:lnTo>
                  <a:lnTo>
                    <a:pt x="12700" y="1450594"/>
                  </a:lnTo>
                  <a:lnTo>
                    <a:pt x="12700" y="1211707"/>
                  </a:lnTo>
                  <a:close/>
                  <a:moveTo>
                    <a:pt x="5823966" y="1450594"/>
                  </a:moveTo>
                  <a:lnTo>
                    <a:pt x="5237226" y="1450594"/>
                  </a:lnTo>
                  <a:lnTo>
                    <a:pt x="5237226" y="1211707"/>
                  </a:lnTo>
                  <a:lnTo>
                    <a:pt x="5823966" y="1211707"/>
                  </a:lnTo>
                  <a:lnTo>
                    <a:pt x="5823966" y="1450594"/>
                  </a:lnTo>
                  <a:close/>
                  <a:moveTo>
                    <a:pt x="12700" y="1199007"/>
                  </a:moveTo>
                  <a:lnTo>
                    <a:pt x="12700" y="260350"/>
                  </a:lnTo>
                  <a:cubicBezTo>
                    <a:pt x="12700" y="123825"/>
                    <a:pt x="123825" y="12700"/>
                    <a:pt x="260350" y="12700"/>
                  </a:cubicBezTo>
                  <a:lnTo>
                    <a:pt x="4798822" y="12700"/>
                  </a:lnTo>
                  <a:cubicBezTo>
                    <a:pt x="4935347" y="12700"/>
                    <a:pt x="5046472" y="123825"/>
                    <a:pt x="5046472" y="260350"/>
                  </a:cubicBezTo>
                  <a:lnTo>
                    <a:pt x="5046472" y="612267"/>
                  </a:lnTo>
                  <a:lnTo>
                    <a:pt x="5823966" y="612267"/>
                  </a:lnTo>
                  <a:lnTo>
                    <a:pt x="5823966" y="1199007"/>
                  </a:lnTo>
                  <a:lnTo>
                    <a:pt x="12700" y="1199007"/>
                  </a:lnTo>
                  <a:close/>
                </a:path>
              </a:pathLst>
            </a:custGeom>
            <a:solidFill>
              <a:srgbClr val="191919"/>
            </a:solidFill>
          </p:spPr>
        </p:sp>
      </p:grpSp>
      <p:grpSp>
        <p:nvGrpSpPr>
          <p:cNvPr name="Group 5" id="5"/>
          <p:cNvGrpSpPr/>
          <p:nvPr/>
        </p:nvGrpSpPr>
        <p:grpSpPr>
          <a:xfrm rot="0">
            <a:off x="0" y="2206916"/>
            <a:ext cx="18288000" cy="8546336"/>
            <a:chOff x="0" y="0"/>
            <a:chExt cx="4816593" cy="2250887"/>
          </a:xfrm>
        </p:grpSpPr>
        <p:sp>
          <p:nvSpPr>
            <p:cNvPr name="Freeform 6" id="6"/>
            <p:cNvSpPr/>
            <p:nvPr/>
          </p:nvSpPr>
          <p:spPr>
            <a:xfrm flipH="false" flipV="false" rot="0">
              <a:off x="0" y="0"/>
              <a:ext cx="4816592" cy="2250887"/>
            </a:xfrm>
            <a:custGeom>
              <a:avLst/>
              <a:gdLst/>
              <a:ahLst/>
              <a:cxnLst/>
              <a:rect r="r" b="b" t="t" l="l"/>
              <a:pathLst>
                <a:path h="2250887" w="4816592">
                  <a:moveTo>
                    <a:pt x="0" y="0"/>
                  </a:moveTo>
                  <a:lnTo>
                    <a:pt x="4816592" y="0"/>
                  </a:lnTo>
                  <a:lnTo>
                    <a:pt x="4816592" y="2250887"/>
                  </a:lnTo>
                  <a:lnTo>
                    <a:pt x="0" y="2250887"/>
                  </a:lnTo>
                  <a:close/>
                </a:path>
              </a:pathLst>
            </a:custGeom>
            <a:solidFill>
              <a:srgbClr val="DBDB78"/>
            </a:solidFill>
            <a:ln w="19050" cap="sq">
              <a:solidFill>
                <a:srgbClr val="191919"/>
              </a:solidFill>
              <a:prstDash val="solid"/>
              <a:miter/>
            </a:ln>
          </p:spPr>
        </p:sp>
        <p:sp>
          <p:nvSpPr>
            <p:cNvPr name="TextBox 7" id="7"/>
            <p:cNvSpPr txBox="true"/>
            <p:nvPr/>
          </p:nvSpPr>
          <p:spPr>
            <a:xfrm>
              <a:off x="0" y="-66675"/>
              <a:ext cx="4816593" cy="2317562"/>
            </a:xfrm>
            <a:prstGeom prst="rect">
              <a:avLst/>
            </a:prstGeom>
          </p:spPr>
          <p:txBody>
            <a:bodyPr anchor="ctr" rtlCol="false" tIns="50800" lIns="50800" bIns="50800" rIns="50800"/>
            <a:lstStyle/>
            <a:p>
              <a:pPr algn="ctr">
                <a:lnSpc>
                  <a:spcPts val="2520"/>
                </a:lnSpc>
              </a:pPr>
            </a:p>
          </p:txBody>
        </p:sp>
      </p:grpSp>
      <p:sp>
        <p:nvSpPr>
          <p:cNvPr name="Freeform 8" id="8"/>
          <p:cNvSpPr/>
          <p:nvPr/>
        </p:nvSpPr>
        <p:spPr>
          <a:xfrm flipH="false" flipV="false" rot="0">
            <a:off x="7686943" y="840353"/>
            <a:ext cx="559973" cy="527392"/>
          </a:xfrm>
          <a:custGeom>
            <a:avLst/>
            <a:gdLst/>
            <a:ahLst/>
            <a:cxnLst/>
            <a:rect r="r" b="b" t="t" l="l"/>
            <a:pathLst>
              <a:path h="527392" w="559973">
                <a:moveTo>
                  <a:pt x="0" y="0"/>
                </a:moveTo>
                <a:lnTo>
                  <a:pt x="559973" y="0"/>
                </a:lnTo>
                <a:lnTo>
                  <a:pt x="559973" y="527392"/>
                </a:lnTo>
                <a:lnTo>
                  <a:pt x="0" y="5273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336875" y="2608144"/>
            <a:ext cx="7080709" cy="1897946"/>
            <a:chOff x="0" y="0"/>
            <a:chExt cx="9440945" cy="2530595"/>
          </a:xfrm>
        </p:grpSpPr>
        <p:grpSp>
          <p:nvGrpSpPr>
            <p:cNvPr name="Group 10" id="10"/>
            <p:cNvGrpSpPr/>
            <p:nvPr/>
          </p:nvGrpSpPr>
          <p:grpSpPr>
            <a:xfrm rot="-10800000">
              <a:off x="0" y="0"/>
              <a:ext cx="9440945" cy="2530595"/>
              <a:chOff x="0" y="0"/>
              <a:chExt cx="4179118" cy="1120190"/>
            </a:xfrm>
          </p:grpSpPr>
          <p:sp>
            <p:nvSpPr>
              <p:cNvPr name="Freeform 11" id="11"/>
              <p:cNvSpPr/>
              <p:nvPr/>
            </p:nvSpPr>
            <p:spPr>
              <a:xfrm flipH="false" flipV="false" rot="0">
                <a:off x="0" y="-1270"/>
                <a:ext cx="4180387" cy="1118920"/>
              </a:xfrm>
              <a:custGeom>
                <a:avLst/>
                <a:gdLst/>
                <a:ahLst/>
                <a:cxnLst/>
                <a:rect r="r" b="b" t="t" l="l"/>
                <a:pathLst>
                  <a:path h="1118920" w="4180387">
                    <a:moveTo>
                      <a:pt x="4168958" y="27940"/>
                    </a:moveTo>
                    <a:cubicBezTo>
                      <a:pt x="4160068" y="24130"/>
                      <a:pt x="4151178" y="21590"/>
                      <a:pt x="4142287" y="21590"/>
                    </a:cubicBezTo>
                    <a:cubicBezTo>
                      <a:pt x="4115618" y="20320"/>
                      <a:pt x="4053887" y="20320"/>
                      <a:pt x="3985394" y="17780"/>
                    </a:cubicBezTo>
                    <a:cubicBezTo>
                      <a:pt x="3828839" y="12700"/>
                      <a:pt x="3675546" y="6350"/>
                      <a:pt x="3518991" y="3810"/>
                    </a:cubicBezTo>
                    <a:cubicBezTo>
                      <a:pt x="3391789" y="1270"/>
                      <a:pt x="3267850" y="3810"/>
                      <a:pt x="3140649" y="2540"/>
                    </a:cubicBezTo>
                    <a:cubicBezTo>
                      <a:pt x="3085202" y="2540"/>
                      <a:pt x="3029756" y="0"/>
                      <a:pt x="2974309" y="2540"/>
                    </a:cubicBezTo>
                    <a:cubicBezTo>
                      <a:pt x="2840585" y="10160"/>
                      <a:pt x="2706861" y="11430"/>
                      <a:pt x="2569875" y="8890"/>
                    </a:cubicBezTo>
                    <a:cubicBezTo>
                      <a:pt x="2501382" y="7620"/>
                      <a:pt x="2432889" y="7620"/>
                      <a:pt x="2364396" y="7620"/>
                    </a:cubicBezTo>
                    <a:cubicBezTo>
                      <a:pt x="2240457" y="7620"/>
                      <a:pt x="2116517" y="7620"/>
                      <a:pt x="1992578" y="6350"/>
                    </a:cubicBezTo>
                    <a:cubicBezTo>
                      <a:pt x="1862115" y="5080"/>
                      <a:pt x="577058" y="2540"/>
                      <a:pt x="449858" y="1270"/>
                    </a:cubicBezTo>
                    <a:cubicBezTo>
                      <a:pt x="345487" y="0"/>
                      <a:pt x="244379" y="1270"/>
                      <a:pt x="140009" y="1270"/>
                    </a:cubicBezTo>
                    <a:cubicBezTo>
                      <a:pt x="68254" y="1270"/>
                      <a:pt x="33020" y="3810"/>
                      <a:pt x="5080" y="5080"/>
                    </a:cubicBezTo>
                    <a:cubicBezTo>
                      <a:pt x="3810" y="5080"/>
                      <a:pt x="2540" y="7620"/>
                      <a:pt x="0" y="8890"/>
                    </a:cubicBezTo>
                    <a:cubicBezTo>
                      <a:pt x="1270" y="21590"/>
                      <a:pt x="3810" y="34290"/>
                      <a:pt x="5080" y="46990"/>
                    </a:cubicBezTo>
                    <a:cubicBezTo>
                      <a:pt x="15240" y="98625"/>
                      <a:pt x="16510" y="144001"/>
                      <a:pt x="17780" y="188580"/>
                    </a:cubicBezTo>
                    <a:cubicBezTo>
                      <a:pt x="19050" y="233956"/>
                      <a:pt x="17780" y="279332"/>
                      <a:pt x="16510" y="325503"/>
                    </a:cubicBezTo>
                    <a:cubicBezTo>
                      <a:pt x="15240" y="372471"/>
                      <a:pt x="2540" y="865234"/>
                      <a:pt x="2540" y="912202"/>
                    </a:cubicBezTo>
                    <a:cubicBezTo>
                      <a:pt x="2540" y="958374"/>
                      <a:pt x="1270" y="1004545"/>
                      <a:pt x="0" y="1050717"/>
                    </a:cubicBezTo>
                    <a:cubicBezTo>
                      <a:pt x="0" y="1064310"/>
                      <a:pt x="3810" y="1074470"/>
                      <a:pt x="15240" y="1079550"/>
                    </a:cubicBezTo>
                    <a:cubicBezTo>
                      <a:pt x="22860" y="1083360"/>
                      <a:pt x="31750" y="1085900"/>
                      <a:pt x="40640" y="1087170"/>
                    </a:cubicBezTo>
                    <a:cubicBezTo>
                      <a:pt x="136747" y="1092250"/>
                      <a:pt x="260687" y="1096060"/>
                      <a:pt x="384626" y="1101140"/>
                    </a:cubicBezTo>
                    <a:cubicBezTo>
                      <a:pt x="453119" y="1103680"/>
                      <a:pt x="521612" y="1108760"/>
                      <a:pt x="590105" y="1110030"/>
                    </a:cubicBezTo>
                    <a:cubicBezTo>
                      <a:pt x="704259" y="1112570"/>
                      <a:pt x="1976270" y="1113840"/>
                      <a:pt x="2090425" y="1115110"/>
                    </a:cubicBezTo>
                    <a:cubicBezTo>
                      <a:pt x="2106733" y="1115110"/>
                      <a:pt x="2123040" y="1115110"/>
                      <a:pt x="2139348" y="1115110"/>
                    </a:cubicBezTo>
                    <a:cubicBezTo>
                      <a:pt x="2217626" y="1115110"/>
                      <a:pt x="2299165" y="1113840"/>
                      <a:pt x="2377442" y="1113840"/>
                    </a:cubicBezTo>
                    <a:cubicBezTo>
                      <a:pt x="2468766" y="1113840"/>
                      <a:pt x="2556828" y="1115110"/>
                      <a:pt x="2648152" y="1115110"/>
                    </a:cubicBezTo>
                    <a:cubicBezTo>
                      <a:pt x="2781877" y="1115110"/>
                      <a:pt x="2918862" y="1115110"/>
                      <a:pt x="3052587" y="1115110"/>
                    </a:cubicBezTo>
                    <a:cubicBezTo>
                      <a:pt x="3176526" y="1115110"/>
                      <a:pt x="3300466" y="1116380"/>
                      <a:pt x="3424405" y="1117650"/>
                    </a:cubicBezTo>
                    <a:cubicBezTo>
                      <a:pt x="3479852" y="1117650"/>
                      <a:pt x="3538560" y="1118920"/>
                      <a:pt x="3594006" y="1118920"/>
                    </a:cubicBezTo>
                    <a:cubicBezTo>
                      <a:pt x="3773393" y="1117650"/>
                      <a:pt x="3949517" y="1111300"/>
                      <a:pt x="4119428" y="1111300"/>
                    </a:cubicBezTo>
                    <a:cubicBezTo>
                      <a:pt x="4123237" y="1111300"/>
                      <a:pt x="4128318" y="1108760"/>
                      <a:pt x="4132128" y="1106220"/>
                    </a:cubicBezTo>
                    <a:cubicBezTo>
                      <a:pt x="4137208" y="1102410"/>
                      <a:pt x="4139748" y="1096060"/>
                      <a:pt x="4142287" y="1093520"/>
                    </a:cubicBezTo>
                    <a:cubicBezTo>
                      <a:pt x="4143558" y="1045144"/>
                      <a:pt x="4144828" y="1011710"/>
                      <a:pt x="4146098" y="978275"/>
                    </a:cubicBezTo>
                    <a:cubicBezTo>
                      <a:pt x="4147368" y="926531"/>
                      <a:pt x="4157528" y="429787"/>
                      <a:pt x="4158798" y="378043"/>
                    </a:cubicBezTo>
                    <a:cubicBezTo>
                      <a:pt x="4158798" y="346997"/>
                      <a:pt x="4160068" y="315950"/>
                      <a:pt x="4161337" y="284904"/>
                    </a:cubicBezTo>
                    <a:cubicBezTo>
                      <a:pt x="4162608" y="251469"/>
                      <a:pt x="4163878" y="218035"/>
                      <a:pt x="4166418" y="184600"/>
                    </a:cubicBezTo>
                    <a:cubicBezTo>
                      <a:pt x="4167687" y="164698"/>
                      <a:pt x="4167687" y="144001"/>
                      <a:pt x="4172768" y="124099"/>
                    </a:cubicBezTo>
                    <a:cubicBezTo>
                      <a:pt x="4177848" y="100217"/>
                      <a:pt x="4180387" y="77131"/>
                      <a:pt x="4179118" y="44450"/>
                    </a:cubicBezTo>
                    <a:cubicBezTo>
                      <a:pt x="4179118" y="38100"/>
                      <a:pt x="4175308" y="30480"/>
                      <a:pt x="4168958" y="27940"/>
                    </a:cubicBezTo>
                    <a:close/>
                  </a:path>
                </a:pathLst>
              </a:custGeom>
              <a:solidFill>
                <a:srgbClr val="FFF5ED"/>
              </a:solidFill>
            </p:spPr>
          </p:sp>
        </p:grpSp>
        <p:sp>
          <p:nvSpPr>
            <p:cNvPr name="TextBox 12" id="12"/>
            <p:cNvSpPr txBox="true"/>
            <p:nvPr/>
          </p:nvSpPr>
          <p:spPr>
            <a:xfrm rot="0">
              <a:off x="177012" y="273989"/>
              <a:ext cx="9089576" cy="1535218"/>
            </a:xfrm>
            <a:prstGeom prst="rect">
              <a:avLst/>
            </a:prstGeom>
          </p:spPr>
          <p:txBody>
            <a:bodyPr anchor="t" rtlCol="false" tIns="0" lIns="0" bIns="0" rIns="0">
              <a:spAutoFit/>
            </a:bodyPr>
            <a:lstStyle/>
            <a:p>
              <a:pPr algn="just">
                <a:lnSpc>
                  <a:spcPts val="3079"/>
                </a:lnSpc>
                <a:spcBef>
                  <a:spcPct val="0"/>
                </a:spcBef>
              </a:pPr>
              <a:r>
                <a:rPr lang="en-US" sz="2199">
                  <a:solidFill>
                    <a:srgbClr val="191919"/>
                  </a:solidFill>
                  <a:latin typeface="210 8비트 Bold"/>
                  <a:ea typeface="210 8비트 Bold"/>
                  <a:cs typeface="210 8비트 Bold"/>
                  <a:sym typeface="210 8비트 Bold"/>
                </a:rPr>
                <a:t>User Management</a:t>
              </a:r>
            </a:p>
            <a:p>
              <a:pPr algn="just">
                <a:lnSpc>
                  <a:spcPts val="3079"/>
                </a:lnSpc>
                <a:spcBef>
                  <a:spcPct val="0"/>
                </a:spcBef>
              </a:pPr>
            </a:p>
            <a:p>
              <a:pPr algn="just">
                <a:lnSpc>
                  <a:spcPts val="3079"/>
                </a:lnSpc>
              </a:pPr>
              <a:r>
                <a:rPr lang="en-US" sz="2199">
                  <a:solidFill>
                    <a:srgbClr val="191919"/>
                  </a:solidFill>
                  <a:latin typeface="210 8비트"/>
                  <a:ea typeface="210 8비트"/>
                  <a:cs typeface="210 8비트"/>
                  <a:sym typeface="210 8비트"/>
                </a:rPr>
                <a:t>Approve/Reject Organizers</a:t>
              </a:r>
            </a:p>
          </p:txBody>
        </p:sp>
      </p:grpSp>
      <p:grpSp>
        <p:nvGrpSpPr>
          <p:cNvPr name="Group 13" id="13"/>
          <p:cNvGrpSpPr/>
          <p:nvPr/>
        </p:nvGrpSpPr>
        <p:grpSpPr>
          <a:xfrm rot="0">
            <a:off x="413349" y="5422121"/>
            <a:ext cx="8202551" cy="1782212"/>
            <a:chOff x="0" y="0"/>
            <a:chExt cx="10936735" cy="2376283"/>
          </a:xfrm>
        </p:grpSpPr>
        <p:grpSp>
          <p:nvGrpSpPr>
            <p:cNvPr name="Group 14" id="14"/>
            <p:cNvGrpSpPr/>
            <p:nvPr/>
          </p:nvGrpSpPr>
          <p:grpSpPr>
            <a:xfrm rot="-10800000">
              <a:off x="0" y="0"/>
              <a:ext cx="10936735" cy="2376283"/>
              <a:chOff x="0" y="0"/>
              <a:chExt cx="4179118" cy="908019"/>
            </a:xfrm>
          </p:grpSpPr>
          <p:sp>
            <p:nvSpPr>
              <p:cNvPr name="Freeform 15" id="15"/>
              <p:cNvSpPr/>
              <p:nvPr/>
            </p:nvSpPr>
            <p:spPr>
              <a:xfrm flipH="false" flipV="false" rot="0">
                <a:off x="0" y="-1270"/>
                <a:ext cx="4180387" cy="906749"/>
              </a:xfrm>
              <a:custGeom>
                <a:avLst/>
                <a:gdLst/>
                <a:ahLst/>
                <a:cxnLst/>
                <a:rect r="r" b="b" t="t" l="l"/>
                <a:pathLst>
                  <a:path h="906749" w="4180387">
                    <a:moveTo>
                      <a:pt x="4168958" y="27940"/>
                    </a:moveTo>
                    <a:cubicBezTo>
                      <a:pt x="4160068" y="24130"/>
                      <a:pt x="4151178" y="21590"/>
                      <a:pt x="4142287" y="21590"/>
                    </a:cubicBezTo>
                    <a:cubicBezTo>
                      <a:pt x="4115618" y="20320"/>
                      <a:pt x="4053887" y="20320"/>
                      <a:pt x="3985394" y="17780"/>
                    </a:cubicBezTo>
                    <a:cubicBezTo>
                      <a:pt x="3828839" y="12700"/>
                      <a:pt x="3675546" y="6350"/>
                      <a:pt x="3518991" y="3810"/>
                    </a:cubicBezTo>
                    <a:cubicBezTo>
                      <a:pt x="3391789" y="1270"/>
                      <a:pt x="3267850" y="3810"/>
                      <a:pt x="3140649" y="2540"/>
                    </a:cubicBezTo>
                    <a:cubicBezTo>
                      <a:pt x="3085202" y="2540"/>
                      <a:pt x="3029756" y="0"/>
                      <a:pt x="2974309" y="2540"/>
                    </a:cubicBezTo>
                    <a:cubicBezTo>
                      <a:pt x="2840585" y="10160"/>
                      <a:pt x="2706861" y="11430"/>
                      <a:pt x="2569875" y="8890"/>
                    </a:cubicBezTo>
                    <a:cubicBezTo>
                      <a:pt x="2501382" y="7620"/>
                      <a:pt x="2432889" y="7620"/>
                      <a:pt x="2364396" y="7620"/>
                    </a:cubicBezTo>
                    <a:cubicBezTo>
                      <a:pt x="2240457" y="7620"/>
                      <a:pt x="2116517" y="7620"/>
                      <a:pt x="1992578" y="6350"/>
                    </a:cubicBezTo>
                    <a:cubicBezTo>
                      <a:pt x="1862115" y="5080"/>
                      <a:pt x="577058" y="2540"/>
                      <a:pt x="449858" y="1270"/>
                    </a:cubicBezTo>
                    <a:cubicBezTo>
                      <a:pt x="345487" y="0"/>
                      <a:pt x="244379" y="1270"/>
                      <a:pt x="140009" y="1270"/>
                    </a:cubicBezTo>
                    <a:cubicBezTo>
                      <a:pt x="68254" y="1270"/>
                      <a:pt x="33020" y="3810"/>
                      <a:pt x="5080" y="5080"/>
                    </a:cubicBezTo>
                    <a:cubicBezTo>
                      <a:pt x="3810" y="5080"/>
                      <a:pt x="2540" y="7620"/>
                      <a:pt x="0" y="8890"/>
                    </a:cubicBezTo>
                    <a:cubicBezTo>
                      <a:pt x="1270" y="21590"/>
                      <a:pt x="3810" y="34290"/>
                      <a:pt x="5080" y="46990"/>
                    </a:cubicBezTo>
                    <a:cubicBezTo>
                      <a:pt x="15240" y="91609"/>
                      <a:pt x="16510" y="127257"/>
                      <a:pt x="17780" y="162280"/>
                    </a:cubicBezTo>
                    <a:cubicBezTo>
                      <a:pt x="19050" y="197928"/>
                      <a:pt x="17780" y="233576"/>
                      <a:pt x="16510" y="269850"/>
                    </a:cubicBezTo>
                    <a:cubicBezTo>
                      <a:pt x="15240" y="306749"/>
                      <a:pt x="2540" y="693876"/>
                      <a:pt x="2540" y="730775"/>
                    </a:cubicBezTo>
                    <a:cubicBezTo>
                      <a:pt x="2540" y="767049"/>
                      <a:pt x="1270" y="803323"/>
                      <a:pt x="0" y="839596"/>
                    </a:cubicBezTo>
                    <a:cubicBezTo>
                      <a:pt x="0" y="852139"/>
                      <a:pt x="3810" y="862299"/>
                      <a:pt x="15240" y="867379"/>
                    </a:cubicBezTo>
                    <a:cubicBezTo>
                      <a:pt x="22860" y="871189"/>
                      <a:pt x="31750" y="873729"/>
                      <a:pt x="40640" y="874999"/>
                    </a:cubicBezTo>
                    <a:cubicBezTo>
                      <a:pt x="136747" y="880079"/>
                      <a:pt x="260687" y="883889"/>
                      <a:pt x="384626" y="888969"/>
                    </a:cubicBezTo>
                    <a:cubicBezTo>
                      <a:pt x="453119" y="891509"/>
                      <a:pt x="521612" y="896589"/>
                      <a:pt x="590105" y="897859"/>
                    </a:cubicBezTo>
                    <a:cubicBezTo>
                      <a:pt x="704259" y="900399"/>
                      <a:pt x="1976270" y="901669"/>
                      <a:pt x="2090425" y="902939"/>
                    </a:cubicBezTo>
                    <a:cubicBezTo>
                      <a:pt x="2106733" y="902939"/>
                      <a:pt x="2123040" y="902939"/>
                      <a:pt x="2139348" y="902939"/>
                    </a:cubicBezTo>
                    <a:cubicBezTo>
                      <a:pt x="2217626" y="902939"/>
                      <a:pt x="2299165" y="901669"/>
                      <a:pt x="2377442" y="901669"/>
                    </a:cubicBezTo>
                    <a:cubicBezTo>
                      <a:pt x="2468766" y="901669"/>
                      <a:pt x="2556828" y="902939"/>
                      <a:pt x="2648152" y="902939"/>
                    </a:cubicBezTo>
                    <a:cubicBezTo>
                      <a:pt x="2781877" y="902939"/>
                      <a:pt x="2918862" y="902939"/>
                      <a:pt x="3052587" y="902939"/>
                    </a:cubicBezTo>
                    <a:cubicBezTo>
                      <a:pt x="3176526" y="902939"/>
                      <a:pt x="3300466" y="904209"/>
                      <a:pt x="3424405" y="905479"/>
                    </a:cubicBezTo>
                    <a:cubicBezTo>
                      <a:pt x="3479852" y="905479"/>
                      <a:pt x="3538560" y="906749"/>
                      <a:pt x="3594006" y="906749"/>
                    </a:cubicBezTo>
                    <a:cubicBezTo>
                      <a:pt x="3773393" y="905479"/>
                      <a:pt x="3949517" y="899129"/>
                      <a:pt x="4119428" y="899129"/>
                    </a:cubicBezTo>
                    <a:cubicBezTo>
                      <a:pt x="4123237" y="899129"/>
                      <a:pt x="4128318" y="896589"/>
                      <a:pt x="4132128" y="894049"/>
                    </a:cubicBezTo>
                    <a:cubicBezTo>
                      <a:pt x="4137208" y="890239"/>
                      <a:pt x="4139748" y="883889"/>
                      <a:pt x="4142287" y="881349"/>
                    </a:cubicBezTo>
                    <a:cubicBezTo>
                      <a:pt x="4143558" y="835218"/>
                      <a:pt x="4144828" y="808951"/>
                      <a:pt x="4146098" y="782684"/>
                    </a:cubicBezTo>
                    <a:cubicBezTo>
                      <a:pt x="4147368" y="742033"/>
                      <a:pt x="4157528" y="351778"/>
                      <a:pt x="4158798" y="311127"/>
                    </a:cubicBezTo>
                    <a:cubicBezTo>
                      <a:pt x="4158798" y="286736"/>
                      <a:pt x="4160068" y="262345"/>
                      <a:pt x="4161337" y="237954"/>
                    </a:cubicBezTo>
                    <a:cubicBezTo>
                      <a:pt x="4162608" y="211687"/>
                      <a:pt x="4163878" y="185420"/>
                      <a:pt x="4166418" y="159153"/>
                    </a:cubicBezTo>
                    <a:cubicBezTo>
                      <a:pt x="4167687" y="143518"/>
                      <a:pt x="4167687" y="127257"/>
                      <a:pt x="4172768" y="111622"/>
                    </a:cubicBezTo>
                    <a:cubicBezTo>
                      <a:pt x="4177848" y="92860"/>
                      <a:pt x="4180387" y="74723"/>
                      <a:pt x="4179118" y="44450"/>
                    </a:cubicBezTo>
                    <a:cubicBezTo>
                      <a:pt x="4179118" y="38100"/>
                      <a:pt x="4175308" y="30480"/>
                      <a:pt x="4168958" y="27940"/>
                    </a:cubicBezTo>
                    <a:close/>
                  </a:path>
                </a:pathLst>
              </a:custGeom>
              <a:solidFill>
                <a:srgbClr val="FFF5ED"/>
              </a:solidFill>
            </p:spPr>
          </p:sp>
        </p:grpSp>
        <p:sp>
          <p:nvSpPr>
            <p:cNvPr name="TextBox 16" id="16"/>
            <p:cNvSpPr txBox="true"/>
            <p:nvPr/>
          </p:nvSpPr>
          <p:spPr>
            <a:xfrm rot="0">
              <a:off x="203519" y="172115"/>
              <a:ext cx="10529697" cy="1770908"/>
            </a:xfrm>
            <a:prstGeom prst="rect">
              <a:avLst/>
            </a:prstGeom>
          </p:spPr>
          <p:txBody>
            <a:bodyPr anchor="t" rtlCol="false" tIns="0" lIns="0" bIns="0" rIns="0">
              <a:spAutoFit/>
            </a:bodyPr>
            <a:lstStyle/>
            <a:p>
              <a:pPr algn="just">
                <a:lnSpc>
                  <a:spcPts val="3567"/>
                </a:lnSpc>
              </a:pPr>
              <a:r>
                <a:rPr lang="en-US" sz="2548">
                  <a:solidFill>
                    <a:srgbClr val="191919"/>
                  </a:solidFill>
                  <a:latin typeface="210 8비트 Bold"/>
                  <a:ea typeface="210 8비트 Bold"/>
                  <a:cs typeface="210 8비트 Bold"/>
                  <a:sym typeface="210 8비트 Bold"/>
                </a:rPr>
                <a:t>Ev</a:t>
              </a:r>
              <a:r>
                <a:rPr lang="en-US" sz="2548">
                  <a:solidFill>
                    <a:srgbClr val="191919"/>
                  </a:solidFill>
                  <a:latin typeface="210 8비트 Bold"/>
                  <a:ea typeface="210 8비트 Bold"/>
                  <a:cs typeface="210 8비트 Bold"/>
                  <a:sym typeface="210 8비트 Bold"/>
                </a:rPr>
                <a:t>ent Management</a:t>
              </a:r>
            </a:p>
            <a:p>
              <a:pPr algn="just" marL="550234" indent="-275117" lvl="1">
                <a:lnSpc>
                  <a:spcPts val="3567"/>
                </a:lnSpc>
                <a:buFont typeface="Arial"/>
                <a:buChar char="•"/>
              </a:pPr>
              <a:r>
                <a:rPr lang="en-US" sz="2548">
                  <a:solidFill>
                    <a:srgbClr val="191919"/>
                  </a:solidFill>
                  <a:latin typeface="210 8비트"/>
                  <a:ea typeface="210 8비트"/>
                  <a:cs typeface="210 8비트"/>
                  <a:sym typeface="210 8비트"/>
                </a:rPr>
                <a:t>View event details and participant statistics.</a:t>
              </a:r>
            </a:p>
          </p:txBody>
        </p:sp>
      </p:grpSp>
      <p:grpSp>
        <p:nvGrpSpPr>
          <p:cNvPr name="Group 17" id="17"/>
          <p:cNvGrpSpPr/>
          <p:nvPr/>
        </p:nvGrpSpPr>
        <p:grpSpPr>
          <a:xfrm rot="0">
            <a:off x="8615901" y="2629600"/>
            <a:ext cx="7080709" cy="2181275"/>
            <a:chOff x="0" y="0"/>
            <a:chExt cx="9440945" cy="2908367"/>
          </a:xfrm>
        </p:grpSpPr>
        <p:grpSp>
          <p:nvGrpSpPr>
            <p:cNvPr name="Group 18" id="18"/>
            <p:cNvGrpSpPr/>
            <p:nvPr/>
          </p:nvGrpSpPr>
          <p:grpSpPr>
            <a:xfrm rot="-10800000">
              <a:off x="0" y="0"/>
              <a:ext cx="9440945" cy="2908367"/>
              <a:chOff x="0" y="0"/>
              <a:chExt cx="4179118" cy="1287414"/>
            </a:xfrm>
          </p:grpSpPr>
          <p:sp>
            <p:nvSpPr>
              <p:cNvPr name="Freeform 19" id="19"/>
              <p:cNvSpPr/>
              <p:nvPr/>
            </p:nvSpPr>
            <p:spPr>
              <a:xfrm flipH="false" flipV="false" rot="0">
                <a:off x="0" y="-1270"/>
                <a:ext cx="4180387" cy="1286144"/>
              </a:xfrm>
              <a:custGeom>
                <a:avLst/>
                <a:gdLst/>
                <a:ahLst/>
                <a:cxnLst/>
                <a:rect r="r" b="b" t="t" l="l"/>
                <a:pathLst>
                  <a:path h="1286144" w="4180387">
                    <a:moveTo>
                      <a:pt x="4168958" y="27940"/>
                    </a:moveTo>
                    <a:cubicBezTo>
                      <a:pt x="4160068" y="24130"/>
                      <a:pt x="4151178" y="21590"/>
                      <a:pt x="4142287" y="21590"/>
                    </a:cubicBezTo>
                    <a:cubicBezTo>
                      <a:pt x="4115618" y="20320"/>
                      <a:pt x="4053887" y="20320"/>
                      <a:pt x="3985394" y="17780"/>
                    </a:cubicBezTo>
                    <a:cubicBezTo>
                      <a:pt x="3828839" y="12700"/>
                      <a:pt x="3675546" y="6350"/>
                      <a:pt x="3518991" y="3810"/>
                    </a:cubicBezTo>
                    <a:cubicBezTo>
                      <a:pt x="3391789" y="1270"/>
                      <a:pt x="3267850" y="3810"/>
                      <a:pt x="3140649" y="2540"/>
                    </a:cubicBezTo>
                    <a:cubicBezTo>
                      <a:pt x="3085202" y="2540"/>
                      <a:pt x="3029756" y="0"/>
                      <a:pt x="2974309" y="2540"/>
                    </a:cubicBezTo>
                    <a:cubicBezTo>
                      <a:pt x="2840585" y="10160"/>
                      <a:pt x="2706861" y="11430"/>
                      <a:pt x="2569875" y="8890"/>
                    </a:cubicBezTo>
                    <a:cubicBezTo>
                      <a:pt x="2501382" y="7620"/>
                      <a:pt x="2432889" y="7620"/>
                      <a:pt x="2364396" y="7620"/>
                    </a:cubicBezTo>
                    <a:cubicBezTo>
                      <a:pt x="2240457" y="7620"/>
                      <a:pt x="2116517" y="7620"/>
                      <a:pt x="1992578" y="6350"/>
                    </a:cubicBezTo>
                    <a:cubicBezTo>
                      <a:pt x="1862115" y="5080"/>
                      <a:pt x="577058" y="2540"/>
                      <a:pt x="449858" y="1270"/>
                    </a:cubicBezTo>
                    <a:cubicBezTo>
                      <a:pt x="345487" y="0"/>
                      <a:pt x="244379" y="1270"/>
                      <a:pt x="140009" y="1270"/>
                    </a:cubicBezTo>
                    <a:cubicBezTo>
                      <a:pt x="68254" y="1270"/>
                      <a:pt x="33020" y="3810"/>
                      <a:pt x="5080" y="5080"/>
                    </a:cubicBezTo>
                    <a:cubicBezTo>
                      <a:pt x="3810" y="5080"/>
                      <a:pt x="2540" y="7620"/>
                      <a:pt x="0" y="8890"/>
                    </a:cubicBezTo>
                    <a:cubicBezTo>
                      <a:pt x="1270" y="21590"/>
                      <a:pt x="3810" y="34290"/>
                      <a:pt x="5080" y="46990"/>
                    </a:cubicBezTo>
                    <a:cubicBezTo>
                      <a:pt x="15240" y="104155"/>
                      <a:pt x="16510" y="157197"/>
                      <a:pt x="17780" y="209309"/>
                    </a:cubicBezTo>
                    <a:cubicBezTo>
                      <a:pt x="19050" y="262351"/>
                      <a:pt x="17780" y="315394"/>
                      <a:pt x="16510" y="369367"/>
                    </a:cubicBezTo>
                    <a:cubicBezTo>
                      <a:pt x="15240" y="424270"/>
                      <a:pt x="2540" y="1000291"/>
                      <a:pt x="2540" y="1055195"/>
                    </a:cubicBezTo>
                    <a:cubicBezTo>
                      <a:pt x="2540" y="1109167"/>
                      <a:pt x="1270" y="1163140"/>
                      <a:pt x="0" y="1217113"/>
                    </a:cubicBezTo>
                    <a:cubicBezTo>
                      <a:pt x="0" y="1231534"/>
                      <a:pt x="3810" y="1241694"/>
                      <a:pt x="15240" y="1246774"/>
                    </a:cubicBezTo>
                    <a:cubicBezTo>
                      <a:pt x="22860" y="1250584"/>
                      <a:pt x="31750" y="1253124"/>
                      <a:pt x="40640" y="1254394"/>
                    </a:cubicBezTo>
                    <a:cubicBezTo>
                      <a:pt x="136747" y="1259474"/>
                      <a:pt x="260687" y="1263284"/>
                      <a:pt x="384626" y="1268364"/>
                    </a:cubicBezTo>
                    <a:cubicBezTo>
                      <a:pt x="453119" y="1270904"/>
                      <a:pt x="521612" y="1275984"/>
                      <a:pt x="590105" y="1277254"/>
                    </a:cubicBezTo>
                    <a:cubicBezTo>
                      <a:pt x="704259" y="1279794"/>
                      <a:pt x="1976270" y="1281064"/>
                      <a:pt x="2090425" y="1282334"/>
                    </a:cubicBezTo>
                    <a:cubicBezTo>
                      <a:pt x="2106733" y="1282334"/>
                      <a:pt x="2123040" y="1282334"/>
                      <a:pt x="2139348" y="1282334"/>
                    </a:cubicBezTo>
                    <a:cubicBezTo>
                      <a:pt x="2217626" y="1282334"/>
                      <a:pt x="2299165" y="1281064"/>
                      <a:pt x="2377442" y="1281064"/>
                    </a:cubicBezTo>
                    <a:cubicBezTo>
                      <a:pt x="2468766" y="1281064"/>
                      <a:pt x="2556828" y="1282334"/>
                      <a:pt x="2648152" y="1282334"/>
                    </a:cubicBezTo>
                    <a:cubicBezTo>
                      <a:pt x="2781877" y="1282334"/>
                      <a:pt x="2918862" y="1282334"/>
                      <a:pt x="3052587" y="1282334"/>
                    </a:cubicBezTo>
                    <a:cubicBezTo>
                      <a:pt x="3176526" y="1282334"/>
                      <a:pt x="3300466" y="1283604"/>
                      <a:pt x="3424405" y="1284874"/>
                    </a:cubicBezTo>
                    <a:cubicBezTo>
                      <a:pt x="3479852" y="1284874"/>
                      <a:pt x="3538560" y="1286144"/>
                      <a:pt x="3594006" y="1286144"/>
                    </a:cubicBezTo>
                    <a:cubicBezTo>
                      <a:pt x="3773393" y="1284874"/>
                      <a:pt x="3949517" y="1278524"/>
                      <a:pt x="4119428" y="1278524"/>
                    </a:cubicBezTo>
                    <a:cubicBezTo>
                      <a:pt x="4123237" y="1278524"/>
                      <a:pt x="4128318" y="1275984"/>
                      <a:pt x="4132128" y="1273444"/>
                    </a:cubicBezTo>
                    <a:cubicBezTo>
                      <a:pt x="4137208" y="1269634"/>
                      <a:pt x="4139748" y="1263284"/>
                      <a:pt x="4142287" y="1260744"/>
                    </a:cubicBezTo>
                    <a:cubicBezTo>
                      <a:pt x="4143558" y="1210599"/>
                      <a:pt x="4144828" y="1171515"/>
                      <a:pt x="4146098" y="1132432"/>
                    </a:cubicBezTo>
                    <a:cubicBezTo>
                      <a:pt x="4147368" y="1071945"/>
                      <a:pt x="4157528" y="491271"/>
                      <a:pt x="4158798" y="430784"/>
                    </a:cubicBezTo>
                    <a:cubicBezTo>
                      <a:pt x="4158798" y="394492"/>
                      <a:pt x="4160068" y="358200"/>
                      <a:pt x="4161337" y="321908"/>
                    </a:cubicBezTo>
                    <a:cubicBezTo>
                      <a:pt x="4162608" y="282824"/>
                      <a:pt x="4163878" y="243740"/>
                      <a:pt x="4166418" y="204656"/>
                    </a:cubicBezTo>
                    <a:cubicBezTo>
                      <a:pt x="4167687" y="181392"/>
                      <a:pt x="4167687" y="157197"/>
                      <a:pt x="4172768" y="133933"/>
                    </a:cubicBezTo>
                    <a:cubicBezTo>
                      <a:pt x="4177848" y="106016"/>
                      <a:pt x="4180387" y="79030"/>
                      <a:pt x="4179118" y="44450"/>
                    </a:cubicBezTo>
                    <a:cubicBezTo>
                      <a:pt x="4179118" y="38100"/>
                      <a:pt x="4175308" y="30480"/>
                      <a:pt x="4168958" y="27940"/>
                    </a:cubicBezTo>
                    <a:close/>
                  </a:path>
                </a:pathLst>
              </a:custGeom>
              <a:solidFill>
                <a:srgbClr val="FFF5ED"/>
              </a:solidFill>
            </p:spPr>
          </p:sp>
        </p:grpSp>
        <p:sp>
          <p:nvSpPr>
            <p:cNvPr name="TextBox 20" id="20"/>
            <p:cNvSpPr txBox="true"/>
            <p:nvPr/>
          </p:nvSpPr>
          <p:spPr>
            <a:xfrm rot="0">
              <a:off x="175684" y="142062"/>
              <a:ext cx="9089576" cy="2576618"/>
            </a:xfrm>
            <a:prstGeom prst="rect">
              <a:avLst/>
            </a:prstGeom>
          </p:spPr>
          <p:txBody>
            <a:bodyPr anchor="t" rtlCol="false" tIns="0" lIns="0" bIns="0" rIns="0">
              <a:spAutoFit/>
            </a:bodyPr>
            <a:lstStyle/>
            <a:p>
              <a:pPr algn="just">
                <a:lnSpc>
                  <a:spcPts val="3079"/>
                </a:lnSpc>
                <a:spcBef>
                  <a:spcPct val="0"/>
                </a:spcBef>
              </a:pPr>
              <a:r>
                <a:rPr lang="en-US" sz="2199">
                  <a:solidFill>
                    <a:srgbClr val="191919"/>
                  </a:solidFill>
                  <a:latin typeface="210 8비트 Bold"/>
                  <a:ea typeface="210 8비트 Bold"/>
                  <a:cs typeface="210 8비트 Bold"/>
                  <a:sym typeface="210 8비트 Bold"/>
                </a:rPr>
                <a:t>Cus</a:t>
              </a:r>
              <a:r>
                <a:rPr lang="en-US" sz="2199">
                  <a:solidFill>
                    <a:srgbClr val="191919"/>
                  </a:solidFill>
                  <a:latin typeface="210 8비트 Bold"/>
                  <a:ea typeface="210 8비트 Bold"/>
                  <a:cs typeface="210 8비트 Bold"/>
                  <a:sym typeface="210 8비트 Bold"/>
                </a:rPr>
                <a:t>tomization</a:t>
              </a:r>
            </a:p>
            <a:p>
              <a:pPr algn="just">
                <a:lnSpc>
                  <a:spcPts val="3079"/>
                </a:lnSpc>
              </a:pPr>
              <a:r>
                <a:rPr lang="en-US" sz="2199">
                  <a:solidFill>
                    <a:srgbClr val="191919"/>
                  </a:solidFill>
                  <a:latin typeface="210 8비트"/>
                  <a:ea typeface="210 8비트"/>
                  <a:cs typeface="210 8비트"/>
                  <a:sym typeface="210 8비트"/>
                </a:rPr>
                <a:t>customize website interface such as images, logos, branding elements and texts that aligns for  specific institutions and events</a:t>
              </a:r>
            </a:p>
          </p:txBody>
        </p:sp>
      </p:grpSp>
      <p:grpSp>
        <p:nvGrpSpPr>
          <p:cNvPr name="Group 21" id="21"/>
          <p:cNvGrpSpPr/>
          <p:nvPr/>
        </p:nvGrpSpPr>
        <p:grpSpPr>
          <a:xfrm rot="0">
            <a:off x="9144000" y="5143500"/>
            <a:ext cx="7080709" cy="2181275"/>
            <a:chOff x="0" y="0"/>
            <a:chExt cx="9440945" cy="2908367"/>
          </a:xfrm>
        </p:grpSpPr>
        <p:grpSp>
          <p:nvGrpSpPr>
            <p:cNvPr name="Group 22" id="22"/>
            <p:cNvGrpSpPr/>
            <p:nvPr/>
          </p:nvGrpSpPr>
          <p:grpSpPr>
            <a:xfrm rot="-10800000">
              <a:off x="0" y="0"/>
              <a:ext cx="9440945" cy="2908367"/>
              <a:chOff x="0" y="0"/>
              <a:chExt cx="4179118" cy="1287414"/>
            </a:xfrm>
          </p:grpSpPr>
          <p:sp>
            <p:nvSpPr>
              <p:cNvPr name="Freeform 23" id="23"/>
              <p:cNvSpPr/>
              <p:nvPr/>
            </p:nvSpPr>
            <p:spPr>
              <a:xfrm flipH="false" flipV="false" rot="0">
                <a:off x="0" y="-1270"/>
                <a:ext cx="4180387" cy="1286144"/>
              </a:xfrm>
              <a:custGeom>
                <a:avLst/>
                <a:gdLst/>
                <a:ahLst/>
                <a:cxnLst/>
                <a:rect r="r" b="b" t="t" l="l"/>
                <a:pathLst>
                  <a:path h="1286144" w="4180387">
                    <a:moveTo>
                      <a:pt x="4168958" y="27940"/>
                    </a:moveTo>
                    <a:cubicBezTo>
                      <a:pt x="4160068" y="24130"/>
                      <a:pt x="4151178" y="21590"/>
                      <a:pt x="4142287" y="21590"/>
                    </a:cubicBezTo>
                    <a:cubicBezTo>
                      <a:pt x="4115618" y="20320"/>
                      <a:pt x="4053887" y="20320"/>
                      <a:pt x="3985394" y="17780"/>
                    </a:cubicBezTo>
                    <a:cubicBezTo>
                      <a:pt x="3828839" y="12700"/>
                      <a:pt x="3675546" y="6350"/>
                      <a:pt x="3518991" y="3810"/>
                    </a:cubicBezTo>
                    <a:cubicBezTo>
                      <a:pt x="3391789" y="1270"/>
                      <a:pt x="3267850" y="3810"/>
                      <a:pt x="3140649" y="2540"/>
                    </a:cubicBezTo>
                    <a:cubicBezTo>
                      <a:pt x="3085202" y="2540"/>
                      <a:pt x="3029756" y="0"/>
                      <a:pt x="2974309" y="2540"/>
                    </a:cubicBezTo>
                    <a:cubicBezTo>
                      <a:pt x="2840585" y="10160"/>
                      <a:pt x="2706861" y="11430"/>
                      <a:pt x="2569875" y="8890"/>
                    </a:cubicBezTo>
                    <a:cubicBezTo>
                      <a:pt x="2501382" y="7620"/>
                      <a:pt x="2432889" y="7620"/>
                      <a:pt x="2364396" y="7620"/>
                    </a:cubicBezTo>
                    <a:cubicBezTo>
                      <a:pt x="2240457" y="7620"/>
                      <a:pt x="2116517" y="7620"/>
                      <a:pt x="1992578" y="6350"/>
                    </a:cubicBezTo>
                    <a:cubicBezTo>
                      <a:pt x="1862115" y="5080"/>
                      <a:pt x="577058" y="2540"/>
                      <a:pt x="449858" y="1270"/>
                    </a:cubicBezTo>
                    <a:cubicBezTo>
                      <a:pt x="345487" y="0"/>
                      <a:pt x="244379" y="1270"/>
                      <a:pt x="140009" y="1270"/>
                    </a:cubicBezTo>
                    <a:cubicBezTo>
                      <a:pt x="68254" y="1270"/>
                      <a:pt x="33020" y="3810"/>
                      <a:pt x="5080" y="5080"/>
                    </a:cubicBezTo>
                    <a:cubicBezTo>
                      <a:pt x="3810" y="5080"/>
                      <a:pt x="2540" y="7620"/>
                      <a:pt x="0" y="8890"/>
                    </a:cubicBezTo>
                    <a:cubicBezTo>
                      <a:pt x="1270" y="21590"/>
                      <a:pt x="3810" y="34290"/>
                      <a:pt x="5080" y="46990"/>
                    </a:cubicBezTo>
                    <a:cubicBezTo>
                      <a:pt x="15240" y="104155"/>
                      <a:pt x="16510" y="157197"/>
                      <a:pt x="17780" y="209309"/>
                    </a:cubicBezTo>
                    <a:cubicBezTo>
                      <a:pt x="19050" y="262351"/>
                      <a:pt x="17780" y="315394"/>
                      <a:pt x="16510" y="369367"/>
                    </a:cubicBezTo>
                    <a:cubicBezTo>
                      <a:pt x="15240" y="424270"/>
                      <a:pt x="2540" y="1000291"/>
                      <a:pt x="2540" y="1055195"/>
                    </a:cubicBezTo>
                    <a:cubicBezTo>
                      <a:pt x="2540" y="1109167"/>
                      <a:pt x="1270" y="1163140"/>
                      <a:pt x="0" y="1217113"/>
                    </a:cubicBezTo>
                    <a:cubicBezTo>
                      <a:pt x="0" y="1231534"/>
                      <a:pt x="3810" y="1241694"/>
                      <a:pt x="15240" y="1246774"/>
                    </a:cubicBezTo>
                    <a:cubicBezTo>
                      <a:pt x="22860" y="1250584"/>
                      <a:pt x="31750" y="1253124"/>
                      <a:pt x="40640" y="1254394"/>
                    </a:cubicBezTo>
                    <a:cubicBezTo>
                      <a:pt x="136747" y="1259474"/>
                      <a:pt x="260687" y="1263284"/>
                      <a:pt x="384626" y="1268364"/>
                    </a:cubicBezTo>
                    <a:cubicBezTo>
                      <a:pt x="453119" y="1270904"/>
                      <a:pt x="521612" y="1275984"/>
                      <a:pt x="590105" y="1277254"/>
                    </a:cubicBezTo>
                    <a:cubicBezTo>
                      <a:pt x="704259" y="1279794"/>
                      <a:pt x="1976270" y="1281064"/>
                      <a:pt x="2090425" y="1282334"/>
                    </a:cubicBezTo>
                    <a:cubicBezTo>
                      <a:pt x="2106733" y="1282334"/>
                      <a:pt x="2123040" y="1282334"/>
                      <a:pt x="2139348" y="1282334"/>
                    </a:cubicBezTo>
                    <a:cubicBezTo>
                      <a:pt x="2217626" y="1282334"/>
                      <a:pt x="2299165" y="1281064"/>
                      <a:pt x="2377442" y="1281064"/>
                    </a:cubicBezTo>
                    <a:cubicBezTo>
                      <a:pt x="2468766" y="1281064"/>
                      <a:pt x="2556828" y="1282334"/>
                      <a:pt x="2648152" y="1282334"/>
                    </a:cubicBezTo>
                    <a:cubicBezTo>
                      <a:pt x="2781877" y="1282334"/>
                      <a:pt x="2918862" y="1282334"/>
                      <a:pt x="3052587" y="1282334"/>
                    </a:cubicBezTo>
                    <a:cubicBezTo>
                      <a:pt x="3176526" y="1282334"/>
                      <a:pt x="3300466" y="1283604"/>
                      <a:pt x="3424405" y="1284874"/>
                    </a:cubicBezTo>
                    <a:cubicBezTo>
                      <a:pt x="3479852" y="1284874"/>
                      <a:pt x="3538560" y="1286144"/>
                      <a:pt x="3594006" y="1286144"/>
                    </a:cubicBezTo>
                    <a:cubicBezTo>
                      <a:pt x="3773393" y="1284874"/>
                      <a:pt x="3949517" y="1278524"/>
                      <a:pt x="4119428" y="1278524"/>
                    </a:cubicBezTo>
                    <a:cubicBezTo>
                      <a:pt x="4123237" y="1278524"/>
                      <a:pt x="4128318" y="1275984"/>
                      <a:pt x="4132128" y="1273444"/>
                    </a:cubicBezTo>
                    <a:cubicBezTo>
                      <a:pt x="4137208" y="1269634"/>
                      <a:pt x="4139748" y="1263284"/>
                      <a:pt x="4142287" y="1260744"/>
                    </a:cubicBezTo>
                    <a:cubicBezTo>
                      <a:pt x="4143558" y="1210599"/>
                      <a:pt x="4144828" y="1171515"/>
                      <a:pt x="4146098" y="1132432"/>
                    </a:cubicBezTo>
                    <a:cubicBezTo>
                      <a:pt x="4147368" y="1071945"/>
                      <a:pt x="4157528" y="491271"/>
                      <a:pt x="4158798" y="430784"/>
                    </a:cubicBezTo>
                    <a:cubicBezTo>
                      <a:pt x="4158798" y="394492"/>
                      <a:pt x="4160068" y="358200"/>
                      <a:pt x="4161337" y="321908"/>
                    </a:cubicBezTo>
                    <a:cubicBezTo>
                      <a:pt x="4162608" y="282824"/>
                      <a:pt x="4163878" y="243740"/>
                      <a:pt x="4166418" y="204656"/>
                    </a:cubicBezTo>
                    <a:cubicBezTo>
                      <a:pt x="4167687" y="181392"/>
                      <a:pt x="4167687" y="157197"/>
                      <a:pt x="4172768" y="133933"/>
                    </a:cubicBezTo>
                    <a:cubicBezTo>
                      <a:pt x="4177848" y="106016"/>
                      <a:pt x="4180387" y="79030"/>
                      <a:pt x="4179118" y="44450"/>
                    </a:cubicBezTo>
                    <a:cubicBezTo>
                      <a:pt x="4179118" y="38100"/>
                      <a:pt x="4175308" y="30480"/>
                      <a:pt x="4168958" y="27940"/>
                    </a:cubicBezTo>
                    <a:close/>
                  </a:path>
                </a:pathLst>
              </a:custGeom>
              <a:solidFill>
                <a:srgbClr val="FFF5ED"/>
              </a:solidFill>
            </p:spPr>
          </p:sp>
        </p:grpSp>
        <p:sp>
          <p:nvSpPr>
            <p:cNvPr name="TextBox 24" id="24"/>
            <p:cNvSpPr txBox="true"/>
            <p:nvPr/>
          </p:nvSpPr>
          <p:spPr>
            <a:xfrm rot="0">
              <a:off x="175684" y="142062"/>
              <a:ext cx="9089576" cy="2576618"/>
            </a:xfrm>
            <a:prstGeom prst="rect">
              <a:avLst/>
            </a:prstGeom>
          </p:spPr>
          <p:txBody>
            <a:bodyPr anchor="t" rtlCol="false" tIns="0" lIns="0" bIns="0" rIns="0">
              <a:spAutoFit/>
            </a:bodyPr>
            <a:lstStyle/>
            <a:p>
              <a:pPr algn="just">
                <a:lnSpc>
                  <a:spcPts val="3079"/>
                </a:lnSpc>
              </a:pPr>
              <a:r>
                <a:rPr lang="en-US" sz="2199">
                  <a:solidFill>
                    <a:srgbClr val="191919"/>
                  </a:solidFill>
                  <a:latin typeface="210 8비트 Bold"/>
                  <a:ea typeface="210 8비트 Bold"/>
                  <a:cs typeface="210 8비트 Bold"/>
                  <a:sym typeface="210 8비트 Bold"/>
                </a:rPr>
                <a:t>Regis</a:t>
              </a:r>
              <a:r>
                <a:rPr lang="en-US" sz="2199">
                  <a:solidFill>
                    <a:srgbClr val="191919"/>
                  </a:solidFill>
                  <a:latin typeface="210 8비트 Bold"/>
                  <a:ea typeface="210 8비트 Bold"/>
                  <a:cs typeface="210 8비트 Bold"/>
                  <a:sym typeface="210 8비트 Bold"/>
                </a:rPr>
                <a:t>tration</a:t>
              </a:r>
              <a:r>
                <a:rPr lang="en-US" sz="2199">
                  <a:solidFill>
                    <a:srgbClr val="191919"/>
                  </a:solidFill>
                  <a:latin typeface="210 8비트 Bold"/>
                  <a:ea typeface="210 8비트 Bold"/>
                  <a:cs typeface="210 8비트 Bold"/>
                  <a:sym typeface="210 8비트 Bold"/>
                </a:rPr>
                <a:t> Management</a:t>
              </a:r>
            </a:p>
            <a:p>
              <a:pPr algn="just" marL="474979" indent="-237490" lvl="1">
                <a:lnSpc>
                  <a:spcPts val="3079"/>
                </a:lnSpc>
                <a:buFont typeface="Arial"/>
                <a:buChar char="•"/>
              </a:pPr>
              <a:r>
                <a:rPr lang="en-US" sz="2199">
                  <a:solidFill>
                    <a:srgbClr val="191919"/>
                  </a:solidFill>
                  <a:latin typeface="210 8비트"/>
                  <a:ea typeface="210 8비트"/>
                  <a:cs typeface="210 8비트"/>
                  <a:sym typeface="210 8비트"/>
                </a:rPr>
                <a:t>Access and manage participant registrations for all events.</a:t>
              </a:r>
            </a:p>
            <a:p>
              <a:pPr algn="just" marL="474979" indent="-237490" lvl="1">
                <a:lnSpc>
                  <a:spcPts val="3079"/>
                </a:lnSpc>
                <a:buFont typeface="Arial"/>
                <a:buChar char="•"/>
              </a:pPr>
              <a:r>
                <a:rPr lang="en-US" sz="2199">
                  <a:solidFill>
                    <a:srgbClr val="191919"/>
                  </a:solidFill>
                  <a:latin typeface="210 8비트"/>
                  <a:ea typeface="210 8비트"/>
                  <a:cs typeface="210 8비트"/>
                  <a:sym typeface="210 8비트"/>
                </a:rPr>
                <a:t>Monitor registration trends.</a:t>
              </a:r>
            </a:p>
            <a:p>
              <a:pPr algn="just">
                <a:lnSpc>
                  <a:spcPts val="3079"/>
                </a:lnSpc>
              </a:pPr>
            </a:p>
          </p:txBody>
        </p:sp>
      </p:grpSp>
      <p:sp>
        <p:nvSpPr>
          <p:cNvPr name="Freeform 25" id="25"/>
          <p:cNvSpPr/>
          <p:nvPr/>
        </p:nvSpPr>
        <p:spPr>
          <a:xfrm flipH="false" flipV="false" rot="0">
            <a:off x="14430735" y="-179306"/>
            <a:ext cx="3131392" cy="2039319"/>
          </a:xfrm>
          <a:custGeom>
            <a:avLst/>
            <a:gdLst/>
            <a:ahLst/>
            <a:cxnLst/>
            <a:rect r="r" b="b" t="t" l="l"/>
            <a:pathLst>
              <a:path h="2039319" w="3131392">
                <a:moveTo>
                  <a:pt x="0" y="0"/>
                </a:moveTo>
                <a:lnTo>
                  <a:pt x="3131392" y="0"/>
                </a:lnTo>
                <a:lnTo>
                  <a:pt x="3131392" y="2039318"/>
                </a:lnTo>
                <a:lnTo>
                  <a:pt x="0" y="2039318"/>
                </a:lnTo>
                <a:lnTo>
                  <a:pt x="0" y="0"/>
                </a:lnTo>
                <a:close/>
              </a:path>
            </a:pathLst>
          </a:custGeom>
          <a:blipFill>
            <a:blip r:embed="rId4"/>
            <a:stretch>
              <a:fillRect l="0" t="0" r="0" b="0"/>
            </a:stretch>
          </a:blipFill>
        </p:spPr>
      </p:sp>
      <p:sp>
        <p:nvSpPr>
          <p:cNvPr name="TextBox 26" id="26"/>
          <p:cNvSpPr txBox="true"/>
          <p:nvPr/>
        </p:nvSpPr>
        <p:spPr>
          <a:xfrm rot="0">
            <a:off x="564986" y="728293"/>
            <a:ext cx="7121956" cy="1397932"/>
          </a:xfrm>
          <a:prstGeom prst="rect">
            <a:avLst/>
          </a:prstGeom>
        </p:spPr>
        <p:txBody>
          <a:bodyPr anchor="t" rtlCol="false" tIns="0" lIns="0" bIns="0" rIns="0">
            <a:spAutoFit/>
          </a:bodyPr>
          <a:lstStyle/>
          <a:p>
            <a:pPr algn="l">
              <a:lnSpc>
                <a:spcPts val="5393"/>
              </a:lnSpc>
            </a:pPr>
            <a:r>
              <a:rPr lang="en-US" sz="5393">
                <a:solidFill>
                  <a:srgbClr val="191919"/>
                </a:solidFill>
                <a:latin typeface="210 8비트"/>
                <a:ea typeface="210 8비트"/>
                <a:cs typeface="210 8비트"/>
                <a:sym typeface="210 8비트"/>
              </a:rPr>
              <a:t>ROLES &amp; RESPONSIBILITIES</a:t>
            </a:r>
          </a:p>
        </p:txBody>
      </p:sp>
      <p:sp>
        <p:nvSpPr>
          <p:cNvPr name="TextBox 27" id="27"/>
          <p:cNvSpPr txBox="true"/>
          <p:nvPr/>
        </p:nvSpPr>
        <p:spPr>
          <a:xfrm rot="0">
            <a:off x="14873746" y="885921"/>
            <a:ext cx="2245370" cy="873125"/>
          </a:xfrm>
          <a:prstGeom prst="rect">
            <a:avLst/>
          </a:prstGeom>
        </p:spPr>
        <p:txBody>
          <a:bodyPr anchor="t" rtlCol="false" tIns="0" lIns="0" bIns="0" rIns="0">
            <a:spAutoFit/>
          </a:bodyPr>
          <a:lstStyle/>
          <a:p>
            <a:pPr algn="ctr">
              <a:lnSpc>
                <a:spcPts val="7000"/>
              </a:lnSpc>
              <a:spcBef>
                <a:spcPct val="0"/>
              </a:spcBef>
            </a:pPr>
            <a:r>
              <a:rPr lang="en-US" sz="5000">
                <a:solidFill>
                  <a:srgbClr val="191919"/>
                </a:solidFill>
                <a:latin typeface="210 8비트 Bold"/>
                <a:ea typeface="210 8비트 Bold"/>
                <a:cs typeface="210 8비트 Bold"/>
                <a:sym typeface="210 8비트 Bold"/>
              </a:rPr>
              <a:t>ADMIN</a:t>
            </a:r>
          </a:p>
        </p:txBody>
      </p:sp>
      <p:sp>
        <p:nvSpPr>
          <p:cNvPr name="Freeform 28" id="28"/>
          <p:cNvSpPr/>
          <p:nvPr/>
        </p:nvSpPr>
        <p:spPr>
          <a:xfrm flipH="false" flipV="false" rot="0">
            <a:off x="16894926" y="3366876"/>
            <a:ext cx="848685" cy="706723"/>
          </a:xfrm>
          <a:custGeom>
            <a:avLst/>
            <a:gdLst/>
            <a:ahLst/>
            <a:cxnLst/>
            <a:rect r="r" b="b" t="t" l="l"/>
            <a:pathLst>
              <a:path h="706723" w="848685">
                <a:moveTo>
                  <a:pt x="0" y="0"/>
                </a:moveTo>
                <a:lnTo>
                  <a:pt x="848686" y="0"/>
                </a:lnTo>
                <a:lnTo>
                  <a:pt x="848686" y="706723"/>
                </a:lnTo>
                <a:lnTo>
                  <a:pt x="0" y="7067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9" id="29"/>
          <p:cNvSpPr/>
          <p:nvPr/>
        </p:nvSpPr>
        <p:spPr>
          <a:xfrm flipH="false" flipV="false" rot="0">
            <a:off x="16894926" y="4315455"/>
            <a:ext cx="848685" cy="706723"/>
          </a:xfrm>
          <a:custGeom>
            <a:avLst/>
            <a:gdLst/>
            <a:ahLst/>
            <a:cxnLst/>
            <a:rect r="r" b="b" t="t" l="l"/>
            <a:pathLst>
              <a:path h="706723" w="848685">
                <a:moveTo>
                  <a:pt x="0" y="0"/>
                </a:moveTo>
                <a:lnTo>
                  <a:pt x="848686" y="0"/>
                </a:lnTo>
                <a:lnTo>
                  <a:pt x="848686" y="706723"/>
                </a:lnTo>
                <a:lnTo>
                  <a:pt x="0" y="70672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0" id="30"/>
          <p:cNvSpPr/>
          <p:nvPr/>
        </p:nvSpPr>
        <p:spPr>
          <a:xfrm flipH="false" flipV="false" rot="0">
            <a:off x="4125965" y="8021450"/>
            <a:ext cx="3452833" cy="1406245"/>
          </a:xfrm>
          <a:custGeom>
            <a:avLst/>
            <a:gdLst/>
            <a:ahLst/>
            <a:cxnLst/>
            <a:rect r="r" b="b" t="t" l="l"/>
            <a:pathLst>
              <a:path h="1406245" w="3452833">
                <a:moveTo>
                  <a:pt x="0" y="0"/>
                </a:moveTo>
                <a:lnTo>
                  <a:pt x="3452833" y="0"/>
                </a:lnTo>
                <a:lnTo>
                  <a:pt x="3452833" y="1406245"/>
                </a:lnTo>
                <a:lnTo>
                  <a:pt x="0" y="140624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1" id="31"/>
          <p:cNvSpPr/>
          <p:nvPr/>
        </p:nvSpPr>
        <p:spPr>
          <a:xfrm flipH="false" flipV="false" rot="0">
            <a:off x="1028700" y="8724572"/>
            <a:ext cx="2081916" cy="533728"/>
          </a:xfrm>
          <a:custGeom>
            <a:avLst/>
            <a:gdLst/>
            <a:ahLst/>
            <a:cxnLst/>
            <a:rect r="r" b="b" t="t" l="l"/>
            <a:pathLst>
              <a:path h="533728" w="2081916">
                <a:moveTo>
                  <a:pt x="0" y="0"/>
                </a:moveTo>
                <a:lnTo>
                  <a:pt x="2081916" y="0"/>
                </a:lnTo>
                <a:lnTo>
                  <a:pt x="2081916" y="533728"/>
                </a:lnTo>
                <a:lnTo>
                  <a:pt x="0" y="5337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32" id="32"/>
          <p:cNvGrpSpPr/>
          <p:nvPr/>
        </p:nvGrpSpPr>
        <p:grpSpPr>
          <a:xfrm rot="0">
            <a:off x="8414912" y="7775599"/>
            <a:ext cx="7080709" cy="1897946"/>
            <a:chOff x="0" y="0"/>
            <a:chExt cx="9440945" cy="2530595"/>
          </a:xfrm>
        </p:grpSpPr>
        <p:grpSp>
          <p:nvGrpSpPr>
            <p:cNvPr name="Group 33" id="33"/>
            <p:cNvGrpSpPr/>
            <p:nvPr/>
          </p:nvGrpSpPr>
          <p:grpSpPr>
            <a:xfrm rot="-10800000">
              <a:off x="0" y="0"/>
              <a:ext cx="9440945" cy="2530595"/>
              <a:chOff x="0" y="0"/>
              <a:chExt cx="4179118" cy="1120190"/>
            </a:xfrm>
          </p:grpSpPr>
          <p:sp>
            <p:nvSpPr>
              <p:cNvPr name="Freeform 34" id="34"/>
              <p:cNvSpPr/>
              <p:nvPr/>
            </p:nvSpPr>
            <p:spPr>
              <a:xfrm flipH="false" flipV="false" rot="0">
                <a:off x="0" y="-1270"/>
                <a:ext cx="4180387" cy="1118920"/>
              </a:xfrm>
              <a:custGeom>
                <a:avLst/>
                <a:gdLst/>
                <a:ahLst/>
                <a:cxnLst/>
                <a:rect r="r" b="b" t="t" l="l"/>
                <a:pathLst>
                  <a:path h="1118920" w="4180387">
                    <a:moveTo>
                      <a:pt x="4168958" y="27940"/>
                    </a:moveTo>
                    <a:cubicBezTo>
                      <a:pt x="4160068" y="24130"/>
                      <a:pt x="4151178" y="21590"/>
                      <a:pt x="4142287" y="21590"/>
                    </a:cubicBezTo>
                    <a:cubicBezTo>
                      <a:pt x="4115618" y="20320"/>
                      <a:pt x="4053887" y="20320"/>
                      <a:pt x="3985394" y="17780"/>
                    </a:cubicBezTo>
                    <a:cubicBezTo>
                      <a:pt x="3828839" y="12700"/>
                      <a:pt x="3675546" y="6350"/>
                      <a:pt x="3518991" y="3810"/>
                    </a:cubicBezTo>
                    <a:cubicBezTo>
                      <a:pt x="3391789" y="1270"/>
                      <a:pt x="3267850" y="3810"/>
                      <a:pt x="3140649" y="2540"/>
                    </a:cubicBezTo>
                    <a:cubicBezTo>
                      <a:pt x="3085202" y="2540"/>
                      <a:pt x="3029756" y="0"/>
                      <a:pt x="2974309" y="2540"/>
                    </a:cubicBezTo>
                    <a:cubicBezTo>
                      <a:pt x="2840585" y="10160"/>
                      <a:pt x="2706861" y="11430"/>
                      <a:pt x="2569875" y="8890"/>
                    </a:cubicBezTo>
                    <a:cubicBezTo>
                      <a:pt x="2501382" y="7620"/>
                      <a:pt x="2432889" y="7620"/>
                      <a:pt x="2364396" y="7620"/>
                    </a:cubicBezTo>
                    <a:cubicBezTo>
                      <a:pt x="2240457" y="7620"/>
                      <a:pt x="2116517" y="7620"/>
                      <a:pt x="1992578" y="6350"/>
                    </a:cubicBezTo>
                    <a:cubicBezTo>
                      <a:pt x="1862115" y="5080"/>
                      <a:pt x="577058" y="2540"/>
                      <a:pt x="449858" y="1270"/>
                    </a:cubicBezTo>
                    <a:cubicBezTo>
                      <a:pt x="345487" y="0"/>
                      <a:pt x="244379" y="1270"/>
                      <a:pt x="140009" y="1270"/>
                    </a:cubicBezTo>
                    <a:cubicBezTo>
                      <a:pt x="68254" y="1270"/>
                      <a:pt x="33020" y="3810"/>
                      <a:pt x="5080" y="5080"/>
                    </a:cubicBezTo>
                    <a:cubicBezTo>
                      <a:pt x="3810" y="5080"/>
                      <a:pt x="2540" y="7620"/>
                      <a:pt x="0" y="8890"/>
                    </a:cubicBezTo>
                    <a:cubicBezTo>
                      <a:pt x="1270" y="21590"/>
                      <a:pt x="3810" y="34290"/>
                      <a:pt x="5080" y="46990"/>
                    </a:cubicBezTo>
                    <a:cubicBezTo>
                      <a:pt x="15240" y="98625"/>
                      <a:pt x="16510" y="144001"/>
                      <a:pt x="17780" y="188580"/>
                    </a:cubicBezTo>
                    <a:cubicBezTo>
                      <a:pt x="19050" y="233956"/>
                      <a:pt x="17780" y="279332"/>
                      <a:pt x="16510" y="325503"/>
                    </a:cubicBezTo>
                    <a:cubicBezTo>
                      <a:pt x="15240" y="372471"/>
                      <a:pt x="2540" y="865234"/>
                      <a:pt x="2540" y="912202"/>
                    </a:cubicBezTo>
                    <a:cubicBezTo>
                      <a:pt x="2540" y="958374"/>
                      <a:pt x="1270" y="1004545"/>
                      <a:pt x="0" y="1050717"/>
                    </a:cubicBezTo>
                    <a:cubicBezTo>
                      <a:pt x="0" y="1064310"/>
                      <a:pt x="3810" y="1074470"/>
                      <a:pt x="15240" y="1079550"/>
                    </a:cubicBezTo>
                    <a:cubicBezTo>
                      <a:pt x="22860" y="1083360"/>
                      <a:pt x="31750" y="1085900"/>
                      <a:pt x="40640" y="1087170"/>
                    </a:cubicBezTo>
                    <a:cubicBezTo>
                      <a:pt x="136747" y="1092250"/>
                      <a:pt x="260687" y="1096060"/>
                      <a:pt x="384626" y="1101140"/>
                    </a:cubicBezTo>
                    <a:cubicBezTo>
                      <a:pt x="453119" y="1103680"/>
                      <a:pt x="521612" y="1108760"/>
                      <a:pt x="590105" y="1110030"/>
                    </a:cubicBezTo>
                    <a:cubicBezTo>
                      <a:pt x="704259" y="1112570"/>
                      <a:pt x="1976270" y="1113840"/>
                      <a:pt x="2090425" y="1115110"/>
                    </a:cubicBezTo>
                    <a:cubicBezTo>
                      <a:pt x="2106733" y="1115110"/>
                      <a:pt x="2123040" y="1115110"/>
                      <a:pt x="2139348" y="1115110"/>
                    </a:cubicBezTo>
                    <a:cubicBezTo>
                      <a:pt x="2217626" y="1115110"/>
                      <a:pt x="2299165" y="1113840"/>
                      <a:pt x="2377442" y="1113840"/>
                    </a:cubicBezTo>
                    <a:cubicBezTo>
                      <a:pt x="2468766" y="1113840"/>
                      <a:pt x="2556828" y="1115110"/>
                      <a:pt x="2648152" y="1115110"/>
                    </a:cubicBezTo>
                    <a:cubicBezTo>
                      <a:pt x="2781877" y="1115110"/>
                      <a:pt x="2918862" y="1115110"/>
                      <a:pt x="3052587" y="1115110"/>
                    </a:cubicBezTo>
                    <a:cubicBezTo>
                      <a:pt x="3176526" y="1115110"/>
                      <a:pt x="3300466" y="1116380"/>
                      <a:pt x="3424405" y="1117650"/>
                    </a:cubicBezTo>
                    <a:cubicBezTo>
                      <a:pt x="3479852" y="1117650"/>
                      <a:pt x="3538560" y="1118920"/>
                      <a:pt x="3594006" y="1118920"/>
                    </a:cubicBezTo>
                    <a:cubicBezTo>
                      <a:pt x="3773393" y="1117650"/>
                      <a:pt x="3949517" y="1111300"/>
                      <a:pt x="4119428" y="1111300"/>
                    </a:cubicBezTo>
                    <a:cubicBezTo>
                      <a:pt x="4123237" y="1111300"/>
                      <a:pt x="4128318" y="1108760"/>
                      <a:pt x="4132128" y="1106220"/>
                    </a:cubicBezTo>
                    <a:cubicBezTo>
                      <a:pt x="4137208" y="1102410"/>
                      <a:pt x="4139748" y="1096060"/>
                      <a:pt x="4142287" y="1093520"/>
                    </a:cubicBezTo>
                    <a:cubicBezTo>
                      <a:pt x="4143558" y="1045144"/>
                      <a:pt x="4144828" y="1011710"/>
                      <a:pt x="4146098" y="978275"/>
                    </a:cubicBezTo>
                    <a:cubicBezTo>
                      <a:pt x="4147368" y="926531"/>
                      <a:pt x="4157528" y="429787"/>
                      <a:pt x="4158798" y="378043"/>
                    </a:cubicBezTo>
                    <a:cubicBezTo>
                      <a:pt x="4158798" y="346997"/>
                      <a:pt x="4160068" y="315950"/>
                      <a:pt x="4161337" y="284904"/>
                    </a:cubicBezTo>
                    <a:cubicBezTo>
                      <a:pt x="4162608" y="251469"/>
                      <a:pt x="4163878" y="218035"/>
                      <a:pt x="4166418" y="184600"/>
                    </a:cubicBezTo>
                    <a:cubicBezTo>
                      <a:pt x="4167687" y="164698"/>
                      <a:pt x="4167687" y="144001"/>
                      <a:pt x="4172768" y="124099"/>
                    </a:cubicBezTo>
                    <a:cubicBezTo>
                      <a:pt x="4177848" y="100217"/>
                      <a:pt x="4180387" y="77131"/>
                      <a:pt x="4179118" y="44450"/>
                    </a:cubicBezTo>
                    <a:cubicBezTo>
                      <a:pt x="4179118" y="38100"/>
                      <a:pt x="4175308" y="30480"/>
                      <a:pt x="4168958" y="27940"/>
                    </a:cubicBezTo>
                    <a:close/>
                  </a:path>
                </a:pathLst>
              </a:custGeom>
              <a:solidFill>
                <a:srgbClr val="FFF5ED"/>
              </a:solidFill>
            </p:spPr>
          </p:sp>
        </p:grpSp>
        <p:sp>
          <p:nvSpPr>
            <p:cNvPr name="TextBox 35" id="35"/>
            <p:cNvSpPr txBox="true"/>
            <p:nvPr/>
          </p:nvSpPr>
          <p:spPr>
            <a:xfrm rot="0">
              <a:off x="177012" y="273989"/>
              <a:ext cx="9089576" cy="2055918"/>
            </a:xfrm>
            <a:prstGeom prst="rect">
              <a:avLst/>
            </a:prstGeom>
          </p:spPr>
          <p:txBody>
            <a:bodyPr anchor="t" rtlCol="false" tIns="0" lIns="0" bIns="0" rIns="0">
              <a:spAutoFit/>
            </a:bodyPr>
            <a:lstStyle/>
            <a:p>
              <a:pPr algn="just">
                <a:lnSpc>
                  <a:spcPts val="3079"/>
                </a:lnSpc>
                <a:spcBef>
                  <a:spcPct val="0"/>
                </a:spcBef>
              </a:pPr>
              <a:r>
                <a:rPr lang="en-US" sz="2199">
                  <a:solidFill>
                    <a:srgbClr val="191919"/>
                  </a:solidFill>
                  <a:latin typeface="210 8비트 Bold"/>
                  <a:ea typeface="210 8비트 Bold"/>
                  <a:cs typeface="210 8비트 Bold"/>
                  <a:sym typeface="210 8비트 Bold"/>
                </a:rPr>
                <a:t>Feedback </a:t>
              </a:r>
              <a:r>
                <a:rPr lang="en-US" sz="2199">
                  <a:solidFill>
                    <a:srgbClr val="191919"/>
                  </a:solidFill>
                  <a:latin typeface="210 8비트 Bold"/>
                  <a:ea typeface="210 8비트 Bold"/>
                  <a:cs typeface="210 8비트 Bold"/>
                  <a:sym typeface="210 8비트 Bold"/>
                </a:rPr>
                <a:t>Management</a:t>
              </a:r>
            </a:p>
            <a:p>
              <a:pPr algn="just">
                <a:lnSpc>
                  <a:spcPts val="3079"/>
                </a:lnSpc>
                <a:spcBef>
                  <a:spcPct val="0"/>
                </a:spcBef>
              </a:pPr>
            </a:p>
            <a:p>
              <a:pPr algn="just">
                <a:lnSpc>
                  <a:spcPts val="3079"/>
                </a:lnSpc>
              </a:pPr>
              <a:r>
                <a:rPr lang="en-US" sz="2199">
                  <a:solidFill>
                    <a:srgbClr val="191919"/>
                  </a:solidFill>
                  <a:latin typeface="210 8비트"/>
                  <a:ea typeface="210 8비트"/>
                  <a:cs typeface="210 8비트"/>
                  <a:sym typeface="210 8비트"/>
                </a:rPr>
                <a:t>View Feedbacks to improve the system submitted by participants.</a:t>
              </a:r>
            </a:p>
          </p:txBody>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DBDB78"/>
        </a:solidFill>
      </p:bgPr>
    </p:bg>
    <p:spTree>
      <p:nvGrpSpPr>
        <p:cNvPr id="1" name=""/>
        <p:cNvGrpSpPr/>
        <p:nvPr/>
      </p:nvGrpSpPr>
      <p:grpSpPr>
        <a:xfrm>
          <a:off x="0" y="0"/>
          <a:ext cx="0" cy="0"/>
          <a:chOff x="0" y="0"/>
          <a:chExt cx="0" cy="0"/>
        </a:xfrm>
      </p:grpSpPr>
      <p:grpSp>
        <p:nvGrpSpPr>
          <p:cNvPr name="Group 2" id="2"/>
          <p:cNvGrpSpPr/>
          <p:nvPr/>
        </p:nvGrpSpPr>
        <p:grpSpPr>
          <a:xfrm rot="0">
            <a:off x="349826" y="401005"/>
            <a:ext cx="9218518" cy="2311149"/>
            <a:chOff x="0" y="0"/>
            <a:chExt cx="5836666" cy="1463294"/>
          </a:xfrm>
        </p:grpSpPr>
        <p:sp>
          <p:nvSpPr>
            <p:cNvPr name="Freeform 3" id="3"/>
            <p:cNvSpPr/>
            <p:nvPr/>
          </p:nvSpPr>
          <p:spPr>
            <a:xfrm flipH="false" flipV="false" rot="0">
              <a:off x="6350" y="6350"/>
              <a:ext cx="5823966" cy="1450594"/>
            </a:xfrm>
            <a:custGeom>
              <a:avLst/>
              <a:gdLst/>
              <a:ahLst/>
              <a:cxnLst/>
              <a:rect r="r" b="b" t="t" l="l"/>
              <a:pathLst>
                <a:path h="1450594" w="5823966">
                  <a:moveTo>
                    <a:pt x="5823966" y="599567"/>
                  </a:moveTo>
                  <a:lnTo>
                    <a:pt x="5823966" y="1199007"/>
                  </a:lnTo>
                  <a:lnTo>
                    <a:pt x="5823966" y="1450594"/>
                  </a:lnTo>
                  <a:lnTo>
                    <a:pt x="0" y="1450594"/>
                  </a:lnTo>
                  <a:lnTo>
                    <a:pt x="0" y="1199007"/>
                  </a:lnTo>
                  <a:lnTo>
                    <a:pt x="0" y="254000"/>
                  </a:lnTo>
                  <a:cubicBezTo>
                    <a:pt x="0" y="113665"/>
                    <a:pt x="113665" y="0"/>
                    <a:pt x="254000" y="0"/>
                  </a:cubicBezTo>
                  <a:lnTo>
                    <a:pt x="4792472" y="0"/>
                  </a:lnTo>
                  <a:cubicBezTo>
                    <a:pt x="4932680" y="0"/>
                    <a:pt x="5046472" y="113665"/>
                    <a:pt x="5046472" y="254000"/>
                  </a:cubicBezTo>
                  <a:lnTo>
                    <a:pt x="5046472" y="599567"/>
                  </a:lnTo>
                  <a:lnTo>
                    <a:pt x="5823966" y="599567"/>
                  </a:lnTo>
                  <a:close/>
                </a:path>
              </a:pathLst>
            </a:custGeom>
            <a:solidFill>
              <a:srgbClr val="FFFAEE"/>
            </a:solidFill>
          </p:spPr>
        </p:sp>
        <p:sp>
          <p:nvSpPr>
            <p:cNvPr name="Freeform 4" id="4"/>
            <p:cNvSpPr/>
            <p:nvPr/>
          </p:nvSpPr>
          <p:spPr>
            <a:xfrm flipH="false" flipV="false" rot="0">
              <a:off x="0" y="0"/>
              <a:ext cx="5836666" cy="1463294"/>
            </a:xfrm>
            <a:custGeom>
              <a:avLst/>
              <a:gdLst/>
              <a:ahLst/>
              <a:cxnLst/>
              <a:rect r="r" b="b" t="t" l="l"/>
              <a:pathLst>
                <a:path h="1463294" w="5836666">
                  <a:moveTo>
                    <a:pt x="5059172" y="599567"/>
                  </a:moveTo>
                  <a:lnTo>
                    <a:pt x="5059172" y="260350"/>
                  </a:lnTo>
                  <a:cubicBezTo>
                    <a:pt x="5059172" y="116840"/>
                    <a:pt x="4942332" y="0"/>
                    <a:pt x="4798822" y="0"/>
                  </a:cubicBezTo>
                  <a:lnTo>
                    <a:pt x="260350" y="0"/>
                  </a:lnTo>
                  <a:cubicBezTo>
                    <a:pt x="116840" y="0"/>
                    <a:pt x="0" y="116840"/>
                    <a:pt x="0" y="260350"/>
                  </a:cubicBezTo>
                  <a:lnTo>
                    <a:pt x="0" y="1199007"/>
                  </a:lnTo>
                  <a:lnTo>
                    <a:pt x="0" y="1211707"/>
                  </a:lnTo>
                  <a:lnTo>
                    <a:pt x="0" y="1463294"/>
                  </a:lnTo>
                  <a:lnTo>
                    <a:pt x="5836666" y="1463294"/>
                  </a:lnTo>
                  <a:lnTo>
                    <a:pt x="5836666" y="1211707"/>
                  </a:lnTo>
                  <a:lnTo>
                    <a:pt x="5836666" y="1199007"/>
                  </a:lnTo>
                  <a:lnTo>
                    <a:pt x="5836666" y="599567"/>
                  </a:lnTo>
                  <a:lnTo>
                    <a:pt x="5059172" y="599567"/>
                  </a:lnTo>
                  <a:close/>
                  <a:moveTo>
                    <a:pt x="12700" y="1211707"/>
                  </a:moveTo>
                  <a:lnTo>
                    <a:pt x="5224526" y="1211707"/>
                  </a:lnTo>
                  <a:lnTo>
                    <a:pt x="5224526" y="1450594"/>
                  </a:lnTo>
                  <a:lnTo>
                    <a:pt x="12700" y="1450594"/>
                  </a:lnTo>
                  <a:lnTo>
                    <a:pt x="12700" y="1211707"/>
                  </a:lnTo>
                  <a:close/>
                  <a:moveTo>
                    <a:pt x="5823966" y="1450594"/>
                  </a:moveTo>
                  <a:lnTo>
                    <a:pt x="5237226" y="1450594"/>
                  </a:lnTo>
                  <a:lnTo>
                    <a:pt x="5237226" y="1211707"/>
                  </a:lnTo>
                  <a:lnTo>
                    <a:pt x="5823966" y="1211707"/>
                  </a:lnTo>
                  <a:lnTo>
                    <a:pt x="5823966" y="1450594"/>
                  </a:lnTo>
                  <a:close/>
                  <a:moveTo>
                    <a:pt x="12700" y="1199007"/>
                  </a:moveTo>
                  <a:lnTo>
                    <a:pt x="12700" y="260350"/>
                  </a:lnTo>
                  <a:cubicBezTo>
                    <a:pt x="12700" y="123825"/>
                    <a:pt x="123825" y="12700"/>
                    <a:pt x="260350" y="12700"/>
                  </a:cubicBezTo>
                  <a:lnTo>
                    <a:pt x="4798822" y="12700"/>
                  </a:lnTo>
                  <a:cubicBezTo>
                    <a:pt x="4935347" y="12700"/>
                    <a:pt x="5046472" y="123825"/>
                    <a:pt x="5046472" y="260350"/>
                  </a:cubicBezTo>
                  <a:lnTo>
                    <a:pt x="5046472" y="612267"/>
                  </a:lnTo>
                  <a:lnTo>
                    <a:pt x="5823966" y="612267"/>
                  </a:lnTo>
                  <a:lnTo>
                    <a:pt x="5823966" y="1199007"/>
                  </a:lnTo>
                  <a:lnTo>
                    <a:pt x="12700" y="1199007"/>
                  </a:lnTo>
                  <a:close/>
                </a:path>
              </a:pathLst>
            </a:custGeom>
            <a:solidFill>
              <a:srgbClr val="191919"/>
            </a:solidFill>
          </p:spPr>
        </p:sp>
      </p:grpSp>
      <p:grpSp>
        <p:nvGrpSpPr>
          <p:cNvPr name="Group 5" id="5"/>
          <p:cNvGrpSpPr/>
          <p:nvPr/>
        </p:nvGrpSpPr>
        <p:grpSpPr>
          <a:xfrm rot="0">
            <a:off x="0" y="2206916"/>
            <a:ext cx="18288000" cy="8546336"/>
            <a:chOff x="0" y="0"/>
            <a:chExt cx="4816593" cy="2250887"/>
          </a:xfrm>
        </p:grpSpPr>
        <p:sp>
          <p:nvSpPr>
            <p:cNvPr name="Freeform 6" id="6"/>
            <p:cNvSpPr/>
            <p:nvPr/>
          </p:nvSpPr>
          <p:spPr>
            <a:xfrm flipH="false" flipV="false" rot="0">
              <a:off x="0" y="0"/>
              <a:ext cx="4816592" cy="2250887"/>
            </a:xfrm>
            <a:custGeom>
              <a:avLst/>
              <a:gdLst/>
              <a:ahLst/>
              <a:cxnLst/>
              <a:rect r="r" b="b" t="t" l="l"/>
              <a:pathLst>
                <a:path h="2250887" w="4816592">
                  <a:moveTo>
                    <a:pt x="0" y="0"/>
                  </a:moveTo>
                  <a:lnTo>
                    <a:pt x="4816592" y="0"/>
                  </a:lnTo>
                  <a:lnTo>
                    <a:pt x="4816592" y="2250887"/>
                  </a:lnTo>
                  <a:lnTo>
                    <a:pt x="0" y="2250887"/>
                  </a:lnTo>
                  <a:close/>
                </a:path>
              </a:pathLst>
            </a:custGeom>
            <a:solidFill>
              <a:srgbClr val="DBDB78"/>
            </a:solidFill>
            <a:ln w="19050" cap="sq">
              <a:solidFill>
                <a:srgbClr val="191919"/>
              </a:solidFill>
              <a:prstDash val="solid"/>
              <a:miter/>
            </a:ln>
          </p:spPr>
        </p:sp>
        <p:sp>
          <p:nvSpPr>
            <p:cNvPr name="TextBox 7" id="7"/>
            <p:cNvSpPr txBox="true"/>
            <p:nvPr/>
          </p:nvSpPr>
          <p:spPr>
            <a:xfrm>
              <a:off x="0" y="-66675"/>
              <a:ext cx="4816593" cy="2317562"/>
            </a:xfrm>
            <a:prstGeom prst="rect">
              <a:avLst/>
            </a:prstGeom>
          </p:spPr>
          <p:txBody>
            <a:bodyPr anchor="ctr" rtlCol="false" tIns="50800" lIns="50800" bIns="50800" rIns="50800"/>
            <a:lstStyle/>
            <a:p>
              <a:pPr algn="ctr">
                <a:lnSpc>
                  <a:spcPts val="2520"/>
                </a:lnSpc>
              </a:pPr>
            </a:p>
          </p:txBody>
        </p:sp>
      </p:grpSp>
      <p:grpSp>
        <p:nvGrpSpPr>
          <p:cNvPr name="Group 8" id="8"/>
          <p:cNvGrpSpPr/>
          <p:nvPr/>
        </p:nvGrpSpPr>
        <p:grpSpPr>
          <a:xfrm rot="-10800000">
            <a:off x="1028700" y="3245554"/>
            <a:ext cx="7080709" cy="2193986"/>
            <a:chOff x="0" y="0"/>
            <a:chExt cx="4179118" cy="1294916"/>
          </a:xfrm>
        </p:grpSpPr>
        <p:sp>
          <p:nvSpPr>
            <p:cNvPr name="Freeform 9" id="9"/>
            <p:cNvSpPr/>
            <p:nvPr/>
          </p:nvSpPr>
          <p:spPr>
            <a:xfrm flipH="false" flipV="false" rot="0">
              <a:off x="0" y="-1270"/>
              <a:ext cx="4180387" cy="1293646"/>
            </a:xfrm>
            <a:custGeom>
              <a:avLst/>
              <a:gdLst/>
              <a:ahLst/>
              <a:cxnLst/>
              <a:rect r="r" b="b" t="t" l="l"/>
              <a:pathLst>
                <a:path h="1293646" w="4180387">
                  <a:moveTo>
                    <a:pt x="4168958" y="27940"/>
                  </a:moveTo>
                  <a:cubicBezTo>
                    <a:pt x="4160068" y="24130"/>
                    <a:pt x="4151178" y="21590"/>
                    <a:pt x="4142287" y="21590"/>
                  </a:cubicBezTo>
                  <a:cubicBezTo>
                    <a:pt x="4115618" y="20320"/>
                    <a:pt x="4053887" y="20320"/>
                    <a:pt x="3985394" y="17780"/>
                  </a:cubicBezTo>
                  <a:cubicBezTo>
                    <a:pt x="3828839" y="12700"/>
                    <a:pt x="3675546" y="6350"/>
                    <a:pt x="3518991" y="3810"/>
                  </a:cubicBezTo>
                  <a:cubicBezTo>
                    <a:pt x="3391789" y="1270"/>
                    <a:pt x="3267850" y="3810"/>
                    <a:pt x="3140649" y="2540"/>
                  </a:cubicBezTo>
                  <a:cubicBezTo>
                    <a:pt x="3085202" y="2540"/>
                    <a:pt x="3029756" y="0"/>
                    <a:pt x="2974309" y="2540"/>
                  </a:cubicBezTo>
                  <a:cubicBezTo>
                    <a:pt x="2840585" y="10160"/>
                    <a:pt x="2706861" y="11430"/>
                    <a:pt x="2569875" y="8890"/>
                  </a:cubicBezTo>
                  <a:cubicBezTo>
                    <a:pt x="2501382" y="7620"/>
                    <a:pt x="2432889" y="7620"/>
                    <a:pt x="2364396" y="7620"/>
                  </a:cubicBezTo>
                  <a:cubicBezTo>
                    <a:pt x="2240457" y="7620"/>
                    <a:pt x="2116517" y="7620"/>
                    <a:pt x="1992578" y="6350"/>
                  </a:cubicBezTo>
                  <a:cubicBezTo>
                    <a:pt x="1862115" y="5080"/>
                    <a:pt x="577058" y="2540"/>
                    <a:pt x="449858" y="1270"/>
                  </a:cubicBezTo>
                  <a:cubicBezTo>
                    <a:pt x="345487" y="0"/>
                    <a:pt x="244379" y="1270"/>
                    <a:pt x="140009" y="1270"/>
                  </a:cubicBezTo>
                  <a:cubicBezTo>
                    <a:pt x="68254" y="1270"/>
                    <a:pt x="33020" y="3810"/>
                    <a:pt x="5080" y="5080"/>
                  </a:cubicBezTo>
                  <a:cubicBezTo>
                    <a:pt x="3810" y="5080"/>
                    <a:pt x="2540" y="7620"/>
                    <a:pt x="0" y="8890"/>
                  </a:cubicBezTo>
                  <a:cubicBezTo>
                    <a:pt x="1270" y="21590"/>
                    <a:pt x="3810" y="34290"/>
                    <a:pt x="5080" y="46990"/>
                  </a:cubicBezTo>
                  <a:cubicBezTo>
                    <a:pt x="15240" y="104403"/>
                    <a:pt x="16510" y="157789"/>
                    <a:pt x="17780" y="210239"/>
                  </a:cubicBezTo>
                  <a:cubicBezTo>
                    <a:pt x="19050" y="263625"/>
                    <a:pt x="17780" y="317012"/>
                    <a:pt x="16510" y="371334"/>
                  </a:cubicBezTo>
                  <a:cubicBezTo>
                    <a:pt x="15240" y="426594"/>
                    <a:pt x="2540" y="1006350"/>
                    <a:pt x="2540" y="1061610"/>
                  </a:cubicBezTo>
                  <a:cubicBezTo>
                    <a:pt x="2540" y="1115932"/>
                    <a:pt x="1270" y="1170255"/>
                    <a:pt x="0" y="1224578"/>
                  </a:cubicBezTo>
                  <a:cubicBezTo>
                    <a:pt x="0" y="1239036"/>
                    <a:pt x="3810" y="1249196"/>
                    <a:pt x="15240" y="1254276"/>
                  </a:cubicBezTo>
                  <a:cubicBezTo>
                    <a:pt x="22860" y="1258086"/>
                    <a:pt x="31750" y="1260626"/>
                    <a:pt x="40640" y="1261896"/>
                  </a:cubicBezTo>
                  <a:cubicBezTo>
                    <a:pt x="136747" y="1266976"/>
                    <a:pt x="260687" y="1270786"/>
                    <a:pt x="384626" y="1275866"/>
                  </a:cubicBezTo>
                  <a:cubicBezTo>
                    <a:pt x="453119" y="1278406"/>
                    <a:pt x="521612" y="1283486"/>
                    <a:pt x="590105" y="1284756"/>
                  </a:cubicBezTo>
                  <a:cubicBezTo>
                    <a:pt x="704259" y="1287296"/>
                    <a:pt x="1976270" y="1288566"/>
                    <a:pt x="2090425" y="1289836"/>
                  </a:cubicBezTo>
                  <a:cubicBezTo>
                    <a:pt x="2106733" y="1289836"/>
                    <a:pt x="2123040" y="1289836"/>
                    <a:pt x="2139348" y="1289836"/>
                  </a:cubicBezTo>
                  <a:cubicBezTo>
                    <a:pt x="2217626" y="1289836"/>
                    <a:pt x="2299165" y="1288566"/>
                    <a:pt x="2377442" y="1288566"/>
                  </a:cubicBezTo>
                  <a:cubicBezTo>
                    <a:pt x="2468766" y="1288566"/>
                    <a:pt x="2556828" y="1289836"/>
                    <a:pt x="2648152" y="1289836"/>
                  </a:cubicBezTo>
                  <a:cubicBezTo>
                    <a:pt x="2781877" y="1289836"/>
                    <a:pt x="2918862" y="1289836"/>
                    <a:pt x="3052587" y="1289836"/>
                  </a:cubicBezTo>
                  <a:cubicBezTo>
                    <a:pt x="3176526" y="1289836"/>
                    <a:pt x="3300466" y="1291106"/>
                    <a:pt x="3424405" y="1292376"/>
                  </a:cubicBezTo>
                  <a:cubicBezTo>
                    <a:pt x="3479852" y="1292376"/>
                    <a:pt x="3538560" y="1293646"/>
                    <a:pt x="3594006" y="1293646"/>
                  </a:cubicBezTo>
                  <a:cubicBezTo>
                    <a:pt x="3773393" y="1292376"/>
                    <a:pt x="3949517" y="1286026"/>
                    <a:pt x="4119428" y="1286026"/>
                  </a:cubicBezTo>
                  <a:cubicBezTo>
                    <a:pt x="4123237" y="1286026"/>
                    <a:pt x="4128318" y="1283486"/>
                    <a:pt x="4132128" y="1280946"/>
                  </a:cubicBezTo>
                  <a:cubicBezTo>
                    <a:pt x="4137208" y="1277136"/>
                    <a:pt x="4139748" y="1270786"/>
                    <a:pt x="4142287" y="1268246"/>
                  </a:cubicBezTo>
                  <a:cubicBezTo>
                    <a:pt x="4143558" y="1218022"/>
                    <a:pt x="4144828" y="1178685"/>
                    <a:pt x="4146098" y="1139348"/>
                  </a:cubicBezTo>
                  <a:cubicBezTo>
                    <a:pt x="4147368" y="1078468"/>
                    <a:pt x="4157528" y="494029"/>
                    <a:pt x="4158798" y="433150"/>
                  </a:cubicBezTo>
                  <a:cubicBezTo>
                    <a:pt x="4158798" y="396623"/>
                    <a:pt x="4160068" y="360095"/>
                    <a:pt x="4161337" y="323568"/>
                  </a:cubicBezTo>
                  <a:cubicBezTo>
                    <a:pt x="4162608" y="284230"/>
                    <a:pt x="4163878" y="244893"/>
                    <a:pt x="4166418" y="205556"/>
                  </a:cubicBezTo>
                  <a:cubicBezTo>
                    <a:pt x="4167687" y="182141"/>
                    <a:pt x="4167687" y="157789"/>
                    <a:pt x="4172768" y="134374"/>
                  </a:cubicBezTo>
                  <a:cubicBezTo>
                    <a:pt x="4177848" y="106276"/>
                    <a:pt x="4180387" y="79115"/>
                    <a:pt x="4179118" y="44450"/>
                  </a:cubicBezTo>
                  <a:cubicBezTo>
                    <a:pt x="4179118" y="38100"/>
                    <a:pt x="4175308" y="30480"/>
                    <a:pt x="4168958" y="27940"/>
                  </a:cubicBezTo>
                  <a:close/>
                </a:path>
              </a:pathLst>
            </a:custGeom>
            <a:solidFill>
              <a:srgbClr val="FFF5ED"/>
            </a:solidFill>
          </p:spPr>
        </p:sp>
      </p:grpSp>
      <p:sp>
        <p:nvSpPr>
          <p:cNvPr name="TextBox 10" id="10"/>
          <p:cNvSpPr txBox="true"/>
          <p:nvPr/>
        </p:nvSpPr>
        <p:spPr>
          <a:xfrm rot="0">
            <a:off x="1161459" y="3439140"/>
            <a:ext cx="6817182" cy="1944370"/>
          </a:xfrm>
          <a:prstGeom prst="rect">
            <a:avLst/>
          </a:prstGeom>
        </p:spPr>
        <p:txBody>
          <a:bodyPr anchor="t" rtlCol="false" tIns="0" lIns="0" bIns="0" rIns="0">
            <a:spAutoFit/>
          </a:bodyPr>
          <a:lstStyle/>
          <a:p>
            <a:pPr algn="just">
              <a:lnSpc>
                <a:spcPts val="3079"/>
              </a:lnSpc>
              <a:spcBef>
                <a:spcPct val="0"/>
              </a:spcBef>
            </a:pPr>
            <a:r>
              <a:rPr lang="en-US" sz="2199">
                <a:solidFill>
                  <a:srgbClr val="191919"/>
                </a:solidFill>
                <a:latin typeface="210 8비트 Bold"/>
                <a:ea typeface="210 8비트 Bold"/>
                <a:cs typeface="210 8비트 Bold"/>
                <a:sym typeface="210 8비트 Bold"/>
              </a:rPr>
              <a:t>Ev</a:t>
            </a:r>
            <a:r>
              <a:rPr lang="en-US" sz="2199">
                <a:solidFill>
                  <a:srgbClr val="191919"/>
                </a:solidFill>
                <a:latin typeface="210 8비트 Bold"/>
                <a:ea typeface="210 8비트 Bold"/>
                <a:cs typeface="210 8비트 Bold"/>
                <a:sym typeface="210 8비트 Bold"/>
              </a:rPr>
              <a:t>ent Creation and Management</a:t>
            </a:r>
          </a:p>
          <a:p>
            <a:pPr algn="just" marL="474979" indent="-237490" lvl="1">
              <a:lnSpc>
                <a:spcPts val="3079"/>
              </a:lnSpc>
              <a:buFont typeface="Arial"/>
              <a:buChar char="•"/>
            </a:pPr>
            <a:r>
              <a:rPr lang="en-US" sz="2199">
                <a:solidFill>
                  <a:srgbClr val="191919"/>
                </a:solidFill>
                <a:latin typeface="210 8비트"/>
                <a:ea typeface="210 8비트"/>
                <a:cs typeface="210 8비트"/>
                <a:sym typeface="210 8비트"/>
              </a:rPr>
              <a:t>Create an</a:t>
            </a:r>
            <a:r>
              <a:rPr lang="en-US" sz="2199">
                <a:solidFill>
                  <a:srgbClr val="191919"/>
                </a:solidFill>
                <a:latin typeface="210 8비트"/>
                <a:ea typeface="210 8비트"/>
                <a:cs typeface="210 8비트"/>
                <a:sym typeface="210 8비트"/>
              </a:rPr>
              <a:t>d manage events, including adding event details, dates, and venues.</a:t>
            </a:r>
          </a:p>
          <a:p>
            <a:pPr algn="just" marL="474979" indent="-237490" lvl="1">
              <a:lnSpc>
                <a:spcPts val="3079"/>
              </a:lnSpc>
              <a:buFont typeface="Arial"/>
              <a:buChar char="•"/>
            </a:pPr>
            <a:r>
              <a:rPr lang="en-US" sz="2199">
                <a:solidFill>
                  <a:srgbClr val="191919"/>
                </a:solidFill>
                <a:latin typeface="210 8비트"/>
                <a:ea typeface="210 8비트"/>
                <a:cs typeface="210 8비트"/>
                <a:sym typeface="210 8비트"/>
              </a:rPr>
              <a:t>Customize registration forms for each event.</a:t>
            </a:r>
          </a:p>
        </p:txBody>
      </p:sp>
      <p:grpSp>
        <p:nvGrpSpPr>
          <p:cNvPr name="Group 11" id="11"/>
          <p:cNvGrpSpPr/>
          <p:nvPr/>
        </p:nvGrpSpPr>
        <p:grpSpPr>
          <a:xfrm rot="0">
            <a:off x="886221" y="5915790"/>
            <a:ext cx="7080709" cy="1604674"/>
            <a:chOff x="0" y="0"/>
            <a:chExt cx="9440945" cy="2139565"/>
          </a:xfrm>
        </p:grpSpPr>
        <p:grpSp>
          <p:nvGrpSpPr>
            <p:cNvPr name="Group 12" id="12"/>
            <p:cNvGrpSpPr/>
            <p:nvPr/>
          </p:nvGrpSpPr>
          <p:grpSpPr>
            <a:xfrm rot="-10800000">
              <a:off x="0" y="0"/>
              <a:ext cx="9440945" cy="2139565"/>
              <a:chOff x="0" y="0"/>
              <a:chExt cx="4179118" cy="947097"/>
            </a:xfrm>
          </p:grpSpPr>
          <p:sp>
            <p:nvSpPr>
              <p:cNvPr name="Freeform 13" id="13"/>
              <p:cNvSpPr/>
              <p:nvPr/>
            </p:nvSpPr>
            <p:spPr>
              <a:xfrm flipH="false" flipV="false" rot="0">
                <a:off x="0" y="-1270"/>
                <a:ext cx="4180387" cy="945827"/>
              </a:xfrm>
              <a:custGeom>
                <a:avLst/>
                <a:gdLst/>
                <a:ahLst/>
                <a:cxnLst/>
                <a:rect r="r" b="b" t="t" l="l"/>
                <a:pathLst>
                  <a:path h="945827" w="4180387">
                    <a:moveTo>
                      <a:pt x="4168958" y="27940"/>
                    </a:moveTo>
                    <a:cubicBezTo>
                      <a:pt x="4160068" y="24130"/>
                      <a:pt x="4151178" y="21590"/>
                      <a:pt x="4142287" y="21590"/>
                    </a:cubicBezTo>
                    <a:cubicBezTo>
                      <a:pt x="4115618" y="20320"/>
                      <a:pt x="4053887" y="20320"/>
                      <a:pt x="3985394" y="17780"/>
                    </a:cubicBezTo>
                    <a:cubicBezTo>
                      <a:pt x="3828839" y="12700"/>
                      <a:pt x="3675546" y="6350"/>
                      <a:pt x="3518991" y="3810"/>
                    </a:cubicBezTo>
                    <a:cubicBezTo>
                      <a:pt x="3391789" y="1270"/>
                      <a:pt x="3267850" y="3810"/>
                      <a:pt x="3140649" y="2540"/>
                    </a:cubicBezTo>
                    <a:cubicBezTo>
                      <a:pt x="3085202" y="2540"/>
                      <a:pt x="3029756" y="0"/>
                      <a:pt x="2974309" y="2540"/>
                    </a:cubicBezTo>
                    <a:cubicBezTo>
                      <a:pt x="2840585" y="10160"/>
                      <a:pt x="2706861" y="11430"/>
                      <a:pt x="2569875" y="8890"/>
                    </a:cubicBezTo>
                    <a:cubicBezTo>
                      <a:pt x="2501382" y="7620"/>
                      <a:pt x="2432889" y="7620"/>
                      <a:pt x="2364396" y="7620"/>
                    </a:cubicBezTo>
                    <a:cubicBezTo>
                      <a:pt x="2240457" y="7620"/>
                      <a:pt x="2116517" y="7620"/>
                      <a:pt x="1992578" y="6350"/>
                    </a:cubicBezTo>
                    <a:cubicBezTo>
                      <a:pt x="1862115" y="5080"/>
                      <a:pt x="577058" y="2540"/>
                      <a:pt x="449858" y="1270"/>
                    </a:cubicBezTo>
                    <a:cubicBezTo>
                      <a:pt x="345487" y="0"/>
                      <a:pt x="244379" y="1270"/>
                      <a:pt x="140009" y="1270"/>
                    </a:cubicBezTo>
                    <a:cubicBezTo>
                      <a:pt x="68254" y="1270"/>
                      <a:pt x="33020" y="3810"/>
                      <a:pt x="5080" y="5080"/>
                    </a:cubicBezTo>
                    <a:cubicBezTo>
                      <a:pt x="3810" y="5080"/>
                      <a:pt x="2540" y="7620"/>
                      <a:pt x="0" y="8890"/>
                    </a:cubicBezTo>
                    <a:cubicBezTo>
                      <a:pt x="1270" y="21590"/>
                      <a:pt x="3810" y="34290"/>
                      <a:pt x="5080" y="46990"/>
                    </a:cubicBezTo>
                    <a:cubicBezTo>
                      <a:pt x="15240" y="92901"/>
                      <a:pt x="16510" y="130341"/>
                      <a:pt x="17780" y="167124"/>
                    </a:cubicBezTo>
                    <a:cubicBezTo>
                      <a:pt x="19050" y="204564"/>
                      <a:pt x="17780" y="242004"/>
                      <a:pt x="16510" y="280100"/>
                    </a:cubicBezTo>
                    <a:cubicBezTo>
                      <a:pt x="15240" y="318854"/>
                      <a:pt x="2540" y="725437"/>
                      <a:pt x="2540" y="764191"/>
                    </a:cubicBezTo>
                    <a:cubicBezTo>
                      <a:pt x="2540" y="802288"/>
                      <a:pt x="1270" y="840384"/>
                      <a:pt x="0" y="878481"/>
                    </a:cubicBezTo>
                    <a:cubicBezTo>
                      <a:pt x="0" y="891217"/>
                      <a:pt x="3810" y="901377"/>
                      <a:pt x="15240" y="906457"/>
                    </a:cubicBezTo>
                    <a:cubicBezTo>
                      <a:pt x="22860" y="910267"/>
                      <a:pt x="31750" y="912807"/>
                      <a:pt x="40640" y="914077"/>
                    </a:cubicBezTo>
                    <a:cubicBezTo>
                      <a:pt x="136747" y="919157"/>
                      <a:pt x="260687" y="922967"/>
                      <a:pt x="384626" y="928047"/>
                    </a:cubicBezTo>
                    <a:cubicBezTo>
                      <a:pt x="453119" y="930587"/>
                      <a:pt x="521612" y="935667"/>
                      <a:pt x="590105" y="936937"/>
                    </a:cubicBezTo>
                    <a:cubicBezTo>
                      <a:pt x="704259" y="939477"/>
                      <a:pt x="1976270" y="940747"/>
                      <a:pt x="2090425" y="942017"/>
                    </a:cubicBezTo>
                    <a:cubicBezTo>
                      <a:pt x="2106733" y="942017"/>
                      <a:pt x="2123040" y="942017"/>
                      <a:pt x="2139348" y="942017"/>
                    </a:cubicBezTo>
                    <a:cubicBezTo>
                      <a:pt x="2217626" y="942017"/>
                      <a:pt x="2299165" y="940747"/>
                      <a:pt x="2377442" y="940747"/>
                    </a:cubicBezTo>
                    <a:cubicBezTo>
                      <a:pt x="2468766" y="940747"/>
                      <a:pt x="2556828" y="942017"/>
                      <a:pt x="2648152" y="942017"/>
                    </a:cubicBezTo>
                    <a:cubicBezTo>
                      <a:pt x="2781877" y="942017"/>
                      <a:pt x="2918862" y="942017"/>
                      <a:pt x="3052587" y="942017"/>
                    </a:cubicBezTo>
                    <a:cubicBezTo>
                      <a:pt x="3176526" y="942017"/>
                      <a:pt x="3300466" y="943287"/>
                      <a:pt x="3424405" y="944557"/>
                    </a:cubicBezTo>
                    <a:cubicBezTo>
                      <a:pt x="3479852" y="944557"/>
                      <a:pt x="3538560" y="945827"/>
                      <a:pt x="3594006" y="945827"/>
                    </a:cubicBezTo>
                    <a:cubicBezTo>
                      <a:pt x="3773393" y="944557"/>
                      <a:pt x="3949517" y="938207"/>
                      <a:pt x="4119428" y="938207"/>
                    </a:cubicBezTo>
                    <a:cubicBezTo>
                      <a:pt x="4123237" y="938207"/>
                      <a:pt x="4128318" y="935667"/>
                      <a:pt x="4132128" y="933127"/>
                    </a:cubicBezTo>
                    <a:cubicBezTo>
                      <a:pt x="4137208" y="929317"/>
                      <a:pt x="4139748" y="922967"/>
                      <a:pt x="4142287" y="920427"/>
                    </a:cubicBezTo>
                    <a:cubicBezTo>
                      <a:pt x="4143558" y="873883"/>
                      <a:pt x="4144828" y="846296"/>
                      <a:pt x="4146098" y="818708"/>
                    </a:cubicBezTo>
                    <a:cubicBezTo>
                      <a:pt x="4147368" y="776014"/>
                      <a:pt x="4157528" y="366146"/>
                      <a:pt x="4158798" y="323452"/>
                    </a:cubicBezTo>
                    <a:cubicBezTo>
                      <a:pt x="4158798" y="297835"/>
                      <a:pt x="4160068" y="272218"/>
                      <a:pt x="4161337" y="246602"/>
                    </a:cubicBezTo>
                    <a:cubicBezTo>
                      <a:pt x="4162608" y="219014"/>
                      <a:pt x="4163878" y="191427"/>
                      <a:pt x="4166418" y="163840"/>
                    </a:cubicBezTo>
                    <a:cubicBezTo>
                      <a:pt x="4167687" y="147419"/>
                      <a:pt x="4167687" y="130341"/>
                      <a:pt x="4172768" y="113920"/>
                    </a:cubicBezTo>
                    <a:cubicBezTo>
                      <a:pt x="4177848" y="94215"/>
                      <a:pt x="4180387" y="75167"/>
                      <a:pt x="4179118" y="44450"/>
                    </a:cubicBezTo>
                    <a:cubicBezTo>
                      <a:pt x="4179118" y="38100"/>
                      <a:pt x="4175308" y="30480"/>
                      <a:pt x="4168958" y="27940"/>
                    </a:cubicBezTo>
                    <a:close/>
                  </a:path>
                </a:pathLst>
              </a:custGeom>
              <a:solidFill>
                <a:srgbClr val="FFF5ED"/>
              </a:solidFill>
            </p:spPr>
          </p:sp>
        </p:grpSp>
        <p:sp>
          <p:nvSpPr>
            <p:cNvPr name="TextBox 14" id="14"/>
            <p:cNvSpPr txBox="true"/>
            <p:nvPr/>
          </p:nvSpPr>
          <p:spPr>
            <a:xfrm rot="0">
              <a:off x="191301" y="142062"/>
              <a:ext cx="9089576" cy="1535218"/>
            </a:xfrm>
            <a:prstGeom prst="rect">
              <a:avLst/>
            </a:prstGeom>
          </p:spPr>
          <p:txBody>
            <a:bodyPr anchor="t" rtlCol="false" tIns="0" lIns="0" bIns="0" rIns="0">
              <a:spAutoFit/>
            </a:bodyPr>
            <a:lstStyle/>
            <a:p>
              <a:pPr algn="just">
                <a:lnSpc>
                  <a:spcPts val="3079"/>
                </a:lnSpc>
              </a:pPr>
              <a:r>
                <a:rPr lang="en-US" sz="2199">
                  <a:solidFill>
                    <a:srgbClr val="191919"/>
                  </a:solidFill>
                  <a:latin typeface="210 8비트 Bold"/>
                  <a:ea typeface="210 8비트 Bold"/>
                  <a:cs typeface="210 8비트 Bold"/>
                  <a:sym typeface="210 8비트 Bold"/>
                </a:rPr>
                <a:t>Co-Orga</a:t>
              </a:r>
              <a:r>
                <a:rPr lang="en-US" sz="2199">
                  <a:solidFill>
                    <a:srgbClr val="191919"/>
                  </a:solidFill>
                  <a:latin typeface="210 8비트 Bold"/>
                  <a:ea typeface="210 8비트 Bold"/>
                  <a:cs typeface="210 8비트 Bold"/>
                  <a:sym typeface="210 8비트 Bold"/>
                </a:rPr>
                <a:t>nizer Management</a:t>
              </a:r>
            </a:p>
            <a:p>
              <a:pPr algn="just">
                <a:lnSpc>
                  <a:spcPts val="3079"/>
                </a:lnSpc>
              </a:pPr>
              <a:r>
                <a:rPr lang="en-US" sz="2199">
                  <a:solidFill>
                    <a:srgbClr val="191919"/>
                  </a:solidFill>
                  <a:latin typeface="210 8비트"/>
                  <a:ea typeface="210 8비트"/>
                  <a:cs typeface="210 8비트"/>
                  <a:sym typeface="210 8비트"/>
                </a:rPr>
                <a:t>Add co-organizers for each event for better collaboration.</a:t>
              </a:r>
            </a:p>
          </p:txBody>
        </p:sp>
      </p:grpSp>
      <p:sp>
        <p:nvSpPr>
          <p:cNvPr name="Freeform 15" id="15"/>
          <p:cNvSpPr/>
          <p:nvPr/>
        </p:nvSpPr>
        <p:spPr>
          <a:xfrm flipH="false" flipV="false" rot="0">
            <a:off x="13324596" y="4729407"/>
            <a:ext cx="6648913" cy="6648913"/>
          </a:xfrm>
          <a:custGeom>
            <a:avLst/>
            <a:gdLst/>
            <a:ahLst/>
            <a:cxnLst/>
            <a:rect r="r" b="b" t="t" l="l"/>
            <a:pathLst>
              <a:path h="6648913" w="6648913">
                <a:moveTo>
                  <a:pt x="0" y="0"/>
                </a:moveTo>
                <a:lnTo>
                  <a:pt x="6648914" y="0"/>
                </a:lnTo>
                <a:lnTo>
                  <a:pt x="6648914" y="6648913"/>
                </a:lnTo>
                <a:lnTo>
                  <a:pt x="0" y="66489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6" id="16"/>
          <p:cNvGrpSpPr/>
          <p:nvPr/>
        </p:nvGrpSpPr>
        <p:grpSpPr>
          <a:xfrm rot="0">
            <a:off x="9568344" y="3258265"/>
            <a:ext cx="7080709" cy="2181275"/>
            <a:chOff x="0" y="0"/>
            <a:chExt cx="9440945" cy="2908367"/>
          </a:xfrm>
        </p:grpSpPr>
        <p:grpSp>
          <p:nvGrpSpPr>
            <p:cNvPr name="Group 17" id="17"/>
            <p:cNvGrpSpPr/>
            <p:nvPr/>
          </p:nvGrpSpPr>
          <p:grpSpPr>
            <a:xfrm rot="-10800000">
              <a:off x="0" y="0"/>
              <a:ext cx="9440945" cy="2908367"/>
              <a:chOff x="0" y="0"/>
              <a:chExt cx="4179118" cy="1287414"/>
            </a:xfrm>
          </p:grpSpPr>
          <p:sp>
            <p:nvSpPr>
              <p:cNvPr name="Freeform 18" id="18"/>
              <p:cNvSpPr/>
              <p:nvPr/>
            </p:nvSpPr>
            <p:spPr>
              <a:xfrm flipH="false" flipV="false" rot="0">
                <a:off x="0" y="-1270"/>
                <a:ext cx="4180387" cy="1286144"/>
              </a:xfrm>
              <a:custGeom>
                <a:avLst/>
                <a:gdLst/>
                <a:ahLst/>
                <a:cxnLst/>
                <a:rect r="r" b="b" t="t" l="l"/>
                <a:pathLst>
                  <a:path h="1286144" w="4180387">
                    <a:moveTo>
                      <a:pt x="4168958" y="27940"/>
                    </a:moveTo>
                    <a:cubicBezTo>
                      <a:pt x="4160068" y="24130"/>
                      <a:pt x="4151178" y="21590"/>
                      <a:pt x="4142287" y="21590"/>
                    </a:cubicBezTo>
                    <a:cubicBezTo>
                      <a:pt x="4115618" y="20320"/>
                      <a:pt x="4053887" y="20320"/>
                      <a:pt x="3985394" y="17780"/>
                    </a:cubicBezTo>
                    <a:cubicBezTo>
                      <a:pt x="3828839" y="12700"/>
                      <a:pt x="3675546" y="6350"/>
                      <a:pt x="3518991" y="3810"/>
                    </a:cubicBezTo>
                    <a:cubicBezTo>
                      <a:pt x="3391789" y="1270"/>
                      <a:pt x="3267850" y="3810"/>
                      <a:pt x="3140649" y="2540"/>
                    </a:cubicBezTo>
                    <a:cubicBezTo>
                      <a:pt x="3085202" y="2540"/>
                      <a:pt x="3029756" y="0"/>
                      <a:pt x="2974309" y="2540"/>
                    </a:cubicBezTo>
                    <a:cubicBezTo>
                      <a:pt x="2840585" y="10160"/>
                      <a:pt x="2706861" y="11430"/>
                      <a:pt x="2569875" y="8890"/>
                    </a:cubicBezTo>
                    <a:cubicBezTo>
                      <a:pt x="2501382" y="7620"/>
                      <a:pt x="2432889" y="7620"/>
                      <a:pt x="2364396" y="7620"/>
                    </a:cubicBezTo>
                    <a:cubicBezTo>
                      <a:pt x="2240457" y="7620"/>
                      <a:pt x="2116517" y="7620"/>
                      <a:pt x="1992578" y="6350"/>
                    </a:cubicBezTo>
                    <a:cubicBezTo>
                      <a:pt x="1862115" y="5080"/>
                      <a:pt x="577058" y="2540"/>
                      <a:pt x="449858" y="1270"/>
                    </a:cubicBezTo>
                    <a:cubicBezTo>
                      <a:pt x="345487" y="0"/>
                      <a:pt x="244379" y="1270"/>
                      <a:pt x="140009" y="1270"/>
                    </a:cubicBezTo>
                    <a:cubicBezTo>
                      <a:pt x="68254" y="1270"/>
                      <a:pt x="33020" y="3810"/>
                      <a:pt x="5080" y="5080"/>
                    </a:cubicBezTo>
                    <a:cubicBezTo>
                      <a:pt x="3810" y="5080"/>
                      <a:pt x="2540" y="7620"/>
                      <a:pt x="0" y="8890"/>
                    </a:cubicBezTo>
                    <a:cubicBezTo>
                      <a:pt x="1270" y="21590"/>
                      <a:pt x="3810" y="34290"/>
                      <a:pt x="5080" y="46990"/>
                    </a:cubicBezTo>
                    <a:cubicBezTo>
                      <a:pt x="15240" y="104155"/>
                      <a:pt x="16510" y="157197"/>
                      <a:pt x="17780" y="209309"/>
                    </a:cubicBezTo>
                    <a:cubicBezTo>
                      <a:pt x="19050" y="262351"/>
                      <a:pt x="17780" y="315394"/>
                      <a:pt x="16510" y="369367"/>
                    </a:cubicBezTo>
                    <a:cubicBezTo>
                      <a:pt x="15240" y="424270"/>
                      <a:pt x="2540" y="1000291"/>
                      <a:pt x="2540" y="1055195"/>
                    </a:cubicBezTo>
                    <a:cubicBezTo>
                      <a:pt x="2540" y="1109167"/>
                      <a:pt x="1270" y="1163140"/>
                      <a:pt x="0" y="1217113"/>
                    </a:cubicBezTo>
                    <a:cubicBezTo>
                      <a:pt x="0" y="1231534"/>
                      <a:pt x="3810" y="1241694"/>
                      <a:pt x="15240" y="1246774"/>
                    </a:cubicBezTo>
                    <a:cubicBezTo>
                      <a:pt x="22860" y="1250584"/>
                      <a:pt x="31750" y="1253124"/>
                      <a:pt x="40640" y="1254394"/>
                    </a:cubicBezTo>
                    <a:cubicBezTo>
                      <a:pt x="136747" y="1259474"/>
                      <a:pt x="260687" y="1263284"/>
                      <a:pt x="384626" y="1268364"/>
                    </a:cubicBezTo>
                    <a:cubicBezTo>
                      <a:pt x="453119" y="1270904"/>
                      <a:pt x="521612" y="1275984"/>
                      <a:pt x="590105" y="1277254"/>
                    </a:cubicBezTo>
                    <a:cubicBezTo>
                      <a:pt x="704259" y="1279794"/>
                      <a:pt x="1976270" y="1281064"/>
                      <a:pt x="2090425" y="1282334"/>
                    </a:cubicBezTo>
                    <a:cubicBezTo>
                      <a:pt x="2106733" y="1282334"/>
                      <a:pt x="2123040" y="1282334"/>
                      <a:pt x="2139348" y="1282334"/>
                    </a:cubicBezTo>
                    <a:cubicBezTo>
                      <a:pt x="2217626" y="1282334"/>
                      <a:pt x="2299165" y="1281064"/>
                      <a:pt x="2377442" y="1281064"/>
                    </a:cubicBezTo>
                    <a:cubicBezTo>
                      <a:pt x="2468766" y="1281064"/>
                      <a:pt x="2556828" y="1282334"/>
                      <a:pt x="2648152" y="1282334"/>
                    </a:cubicBezTo>
                    <a:cubicBezTo>
                      <a:pt x="2781877" y="1282334"/>
                      <a:pt x="2918862" y="1282334"/>
                      <a:pt x="3052587" y="1282334"/>
                    </a:cubicBezTo>
                    <a:cubicBezTo>
                      <a:pt x="3176526" y="1282334"/>
                      <a:pt x="3300466" y="1283604"/>
                      <a:pt x="3424405" y="1284874"/>
                    </a:cubicBezTo>
                    <a:cubicBezTo>
                      <a:pt x="3479852" y="1284874"/>
                      <a:pt x="3538560" y="1286144"/>
                      <a:pt x="3594006" y="1286144"/>
                    </a:cubicBezTo>
                    <a:cubicBezTo>
                      <a:pt x="3773393" y="1284874"/>
                      <a:pt x="3949517" y="1278524"/>
                      <a:pt x="4119428" y="1278524"/>
                    </a:cubicBezTo>
                    <a:cubicBezTo>
                      <a:pt x="4123237" y="1278524"/>
                      <a:pt x="4128318" y="1275984"/>
                      <a:pt x="4132128" y="1273444"/>
                    </a:cubicBezTo>
                    <a:cubicBezTo>
                      <a:pt x="4137208" y="1269634"/>
                      <a:pt x="4139748" y="1263284"/>
                      <a:pt x="4142287" y="1260744"/>
                    </a:cubicBezTo>
                    <a:cubicBezTo>
                      <a:pt x="4143558" y="1210599"/>
                      <a:pt x="4144828" y="1171515"/>
                      <a:pt x="4146098" y="1132432"/>
                    </a:cubicBezTo>
                    <a:cubicBezTo>
                      <a:pt x="4147368" y="1071945"/>
                      <a:pt x="4157528" y="491271"/>
                      <a:pt x="4158798" y="430784"/>
                    </a:cubicBezTo>
                    <a:cubicBezTo>
                      <a:pt x="4158798" y="394492"/>
                      <a:pt x="4160068" y="358200"/>
                      <a:pt x="4161337" y="321908"/>
                    </a:cubicBezTo>
                    <a:cubicBezTo>
                      <a:pt x="4162608" y="282824"/>
                      <a:pt x="4163878" y="243740"/>
                      <a:pt x="4166418" y="204656"/>
                    </a:cubicBezTo>
                    <a:cubicBezTo>
                      <a:pt x="4167687" y="181392"/>
                      <a:pt x="4167687" y="157197"/>
                      <a:pt x="4172768" y="133933"/>
                    </a:cubicBezTo>
                    <a:cubicBezTo>
                      <a:pt x="4177848" y="106016"/>
                      <a:pt x="4180387" y="79030"/>
                      <a:pt x="4179118" y="44450"/>
                    </a:cubicBezTo>
                    <a:cubicBezTo>
                      <a:pt x="4179118" y="38100"/>
                      <a:pt x="4175308" y="30480"/>
                      <a:pt x="4168958" y="27940"/>
                    </a:cubicBezTo>
                    <a:close/>
                  </a:path>
                </a:pathLst>
              </a:custGeom>
              <a:solidFill>
                <a:srgbClr val="FFF5ED"/>
              </a:solidFill>
            </p:spPr>
          </p:sp>
        </p:grpSp>
        <p:sp>
          <p:nvSpPr>
            <p:cNvPr name="TextBox 19" id="19"/>
            <p:cNvSpPr txBox="true"/>
            <p:nvPr/>
          </p:nvSpPr>
          <p:spPr>
            <a:xfrm rot="0">
              <a:off x="175684" y="142062"/>
              <a:ext cx="9089576" cy="2576618"/>
            </a:xfrm>
            <a:prstGeom prst="rect">
              <a:avLst/>
            </a:prstGeom>
          </p:spPr>
          <p:txBody>
            <a:bodyPr anchor="t" rtlCol="false" tIns="0" lIns="0" bIns="0" rIns="0">
              <a:spAutoFit/>
            </a:bodyPr>
            <a:lstStyle/>
            <a:p>
              <a:pPr algn="just">
                <a:lnSpc>
                  <a:spcPts val="3079"/>
                </a:lnSpc>
              </a:pPr>
              <a:r>
                <a:rPr lang="en-US" sz="2199">
                  <a:solidFill>
                    <a:srgbClr val="191919"/>
                  </a:solidFill>
                  <a:latin typeface="210 8비트 Bold"/>
                  <a:ea typeface="210 8비트 Bold"/>
                  <a:cs typeface="210 8비트 Bold"/>
                  <a:sym typeface="210 8비트 Bold"/>
                </a:rPr>
                <a:t>P</a:t>
              </a:r>
              <a:r>
                <a:rPr lang="en-US" sz="2199">
                  <a:solidFill>
                    <a:srgbClr val="191919"/>
                  </a:solidFill>
                  <a:latin typeface="210 8비트 Bold"/>
                  <a:ea typeface="210 8비트 Bold"/>
                  <a:cs typeface="210 8비트 Bold"/>
                  <a:sym typeface="210 8비트 Bold"/>
                </a:rPr>
                <a:t>arti</a:t>
              </a:r>
              <a:r>
                <a:rPr lang="en-US" sz="2199">
                  <a:solidFill>
                    <a:srgbClr val="191919"/>
                  </a:solidFill>
                  <a:latin typeface="210 8비트 Bold"/>
                  <a:ea typeface="210 8비트 Bold"/>
                  <a:cs typeface="210 8비트 Bold"/>
                  <a:sym typeface="210 8비트 Bold"/>
                </a:rPr>
                <a:t>cipant Management</a:t>
              </a:r>
            </a:p>
            <a:p>
              <a:pPr algn="just" marL="474979" indent="-237490" lvl="1">
                <a:lnSpc>
                  <a:spcPts val="3079"/>
                </a:lnSpc>
                <a:buFont typeface="Arial"/>
                <a:buChar char="•"/>
              </a:pPr>
              <a:r>
                <a:rPr lang="en-US" sz="2199">
                  <a:solidFill>
                    <a:srgbClr val="191919"/>
                  </a:solidFill>
                  <a:latin typeface="210 8비트"/>
                  <a:ea typeface="210 8비트"/>
                  <a:cs typeface="210 8비트"/>
                  <a:sym typeface="210 8비트"/>
                </a:rPr>
                <a:t>View participant details for their events.</a:t>
              </a:r>
            </a:p>
            <a:p>
              <a:pPr algn="just" marL="474979" indent="-237490" lvl="1">
                <a:lnSpc>
                  <a:spcPts val="3079"/>
                </a:lnSpc>
                <a:buFont typeface="Arial"/>
                <a:buChar char="•"/>
              </a:pPr>
              <a:r>
                <a:rPr lang="en-US" sz="2199">
                  <a:solidFill>
                    <a:srgbClr val="191919"/>
                  </a:solidFill>
                  <a:latin typeface="210 8비트"/>
                  <a:ea typeface="210 8비트"/>
                  <a:cs typeface="210 8비트"/>
                  <a:sym typeface="210 8비트"/>
                </a:rPr>
                <a:t>Track participant status (approved, rejected or pending).</a:t>
              </a:r>
            </a:p>
            <a:p>
              <a:pPr algn="just">
                <a:lnSpc>
                  <a:spcPts val="3079"/>
                </a:lnSpc>
              </a:pPr>
            </a:p>
          </p:txBody>
        </p:sp>
      </p:grpSp>
      <p:sp>
        <p:nvSpPr>
          <p:cNvPr name="Freeform 20" id="20"/>
          <p:cNvSpPr/>
          <p:nvPr/>
        </p:nvSpPr>
        <p:spPr>
          <a:xfrm flipH="false" flipV="false" rot="-2149212">
            <a:off x="13832740" y="6904482"/>
            <a:ext cx="4708447" cy="1703602"/>
          </a:xfrm>
          <a:custGeom>
            <a:avLst/>
            <a:gdLst/>
            <a:ahLst/>
            <a:cxnLst/>
            <a:rect r="r" b="b" t="t" l="l"/>
            <a:pathLst>
              <a:path h="1703602" w="4708447">
                <a:moveTo>
                  <a:pt x="0" y="0"/>
                </a:moveTo>
                <a:lnTo>
                  <a:pt x="4708446" y="0"/>
                </a:lnTo>
                <a:lnTo>
                  <a:pt x="4708446" y="1703602"/>
                </a:lnTo>
                <a:lnTo>
                  <a:pt x="0" y="17036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1" id="21"/>
          <p:cNvGrpSpPr/>
          <p:nvPr/>
        </p:nvGrpSpPr>
        <p:grpSpPr>
          <a:xfrm rot="0">
            <a:off x="10238560" y="6305696"/>
            <a:ext cx="7080709" cy="2181275"/>
            <a:chOff x="0" y="0"/>
            <a:chExt cx="9440945" cy="2908367"/>
          </a:xfrm>
        </p:grpSpPr>
        <p:grpSp>
          <p:nvGrpSpPr>
            <p:cNvPr name="Group 22" id="22"/>
            <p:cNvGrpSpPr/>
            <p:nvPr/>
          </p:nvGrpSpPr>
          <p:grpSpPr>
            <a:xfrm rot="-10800000">
              <a:off x="0" y="0"/>
              <a:ext cx="9440945" cy="2908367"/>
              <a:chOff x="0" y="0"/>
              <a:chExt cx="4179118" cy="1287414"/>
            </a:xfrm>
          </p:grpSpPr>
          <p:sp>
            <p:nvSpPr>
              <p:cNvPr name="Freeform 23" id="23"/>
              <p:cNvSpPr/>
              <p:nvPr/>
            </p:nvSpPr>
            <p:spPr>
              <a:xfrm flipH="false" flipV="false" rot="0">
                <a:off x="0" y="-1270"/>
                <a:ext cx="4180387" cy="1286144"/>
              </a:xfrm>
              <a:custGeom>
                <a:avLst/>
                <a:gdLst/>
                <a:ahLst/>
                <a:cxnLst/>
                <a:rect r="r" b="b" t="t" l="l"/>
                <a:pathLst>
                  <a:path h="1286144" w="4180387">
                    <a:moveTo>
                      <a:pt x="4168958" y="27940"/>
                    </a:moveTo>
                    <a:cubicBezTo>
                      <a:pt x="4160068" y="24130"/>
                      <a:pt x="4151178" y="21590"/>
                      <a:pt x="4142287" y="21590"/>
                    </a:cubicBezTo>
                    <a:cubicBezTo>
                      <a:pt x="4115618" y="20320"/>
                      <a:pt x="4053887" y="20320"/>
                      <a:pt x="3985394" y="17780"/>
                    </a:cubicBezTo>
                    <a:cubicBezTo>
                      <a:pt x="3828839" y="12700"/>
                      <a:pt x="3675546" y="6350"/>
                      <a:pt x="3518991" y="3810"/>
                    </a:cubicBezTo>
                    <a:cubicBezTo>
                      <a:pt x="3391789" y="1270"/>
                      <a:pt x="3267850" y="3810"/>
                      <a:pt x="3140649" y="2540"/>
                    </a:cubicBezTo>
                    <a:cubicBezTo>
                      <a:pt x="3085202" y="2540"/>
                      <a:pt x="3029756" y="0"/>
                      <a:pt x="2974309" y="2540"/>
                    </a:cubicBezTo>
                    <a:cubicBezTo>
                      <a:pt x="2840585" y="10160"/>
                      <a:pt x="2706861" y="11430"/>
                      <a:pt x="2569875" y="8890"/>
                    </a:cubicBezTo>
                    <a:cubicBezTo>
                      <a:pt x="2501382" y="7620"/>
                      <a:pt x="2432889" y="7620"/>
                      <a:pt x="2364396" y="7620"/>
                    </a:cubicBezTo>
                    <a:cubicBezTo>
                      <a:pt x="2240457" y="7620"/>
                      <a:pt x="2116517" y="7620"/>
                      <a:pt x="1992578" y="6350"/>
                    </a:cubicBezTo>
                    <a:cubicBezTo>
                      <a:pt x="1862115" y="5080"/>
                      <a:pt x="577058" y="2540"/>
                      <a:pt x="449858" y="1270"/>
                    </a:cubicBezTo>
                    <a:cubicBezTo>
                      <a:pt x="345487" y="0"/>
                      <a:pt x="244379" y="1270"/>
                      <a:pt x="140009" y="1270"/>
                    </a:cubicBezTo>
                    <a:cubicBezTo>
                      <a:pt x="68254" y="1270"/>
                      <a:pt x="33020" y="3810"/>
                      <a:pt x="5080" y="5080"/>
                    </a:cubicBezTo>
                    <a:cubicBezTo>
                      <a:pt x="3810" y="5080"/>
                      <a:pt x="2540" y="7620"/>
                      <a:pt x="0" y="8890"/>
                    </a:cubicBezTo>
                    <a:cubicBezTo>
                      <a:pt x="1270" y="21590"/>
                      <a:pt x="3810" y="34290"/>
                      <a:pt x="5080" y="46990"/>
                    </a:cubicBezTo>
                    <a:cubicBezTo>
                      <a:pt x="15240" y="104155"/>
                      <a:pt x="16510" y="157197"/>
                      <a:pt x="17780" y="209309"/>
                    </a:cubicBezTo>
                    <a:cubicBezTo>
                      <a:pt x="19050" y="262351"/>
                      <a:pt x="17780" y="315394"/>
                      <a:pt x="16510" y="369367"/>
                    </a:cubicBezTo>
                    <a:cubicBezTo>
                      <a:pt x="15240" y="424270"/>
                      <a:pt x="2540" y="1000291"/>
                      <a:pt x="2540" y="1055195"/>
                    </a:cubicBezTo>
                    <a:cubicBezTo>
                      <a:pt x="2540" y="1109167"/>
                      <a:pt x="1270" y="1163140"/>
                      <a:pt x="0" y="1217113"/>
                    </a:cubicBezTo>
                    <a:cubicBezTo>
                      <a:pt x="0" y="1231534"/>
                      <a:pt x="3810" y="1241694"/>
                      <a:pt x="15240" y="1246774"/>
                    </a:cubicBezTo>
                    <a:cubicBezTo>
                      <a:pt x="22860" y="1250584"/>
                      <a:pt x="31750" y="1253124"/>
                      <a:pt x="40640" y="1254394"/>
                    </a:cubicBezTo>
                    <a:cubicBezTo>
                      <a:pt x="136747" y="1259474"/>
                      <a:pt x="260687" y="1263284"/>
                      <a:pt x="384626" y="1268364"/>
                    </a:cubicBezTo>
                    <a:cubicBezTo>
                      <a:pt x="453119" y="1270904"/>
                      <a:pt x="521612" y="1275984"/>
                      <a:pt x="590105" y="1277254"/>
                    </a:cubicBezTo>
                    <a:cubicBezTo>
                      <a:pt x="704259" y="1279794"/>
                      <a:pt x="1976270" y="1281064"/>
                      <a:pt x="2090425" y="1282334"/>
                    </a:cubicBezTo>
                    <a:cubicBezTo>
                      <a:pt x="2106733" y="1282334"/>
                      <a:pt x="2123040" y="1282334"/>
                      <a:pt x="2139348" y="1282334"/>
                    </a:cubicBezTo>
                    <a:cubicBezTo>
                      <a:pt x="2217626" y="1282334"/>
                      <a:pt x="2299165" y="1281064"/>
                      <a:pt x="2377442" y="1281064"/>
                    </a:cubicBezTo>
                    <a:cubicBezTo>
                      <a:pt x="2468766" y="1281064"/>
                      <a:pt x="2556828" y="1282334"/>
                      <a:pt x="2648152" y="1282334"/>
                    </a:cubicBezTo>
                    <a:cubicBezTo>
                      <a:pt x="2781877" y="1282334"/>
                      <a:pt x="2918862" y="1282334"/>
                      <a:pt x="3052587" y="1282334"/>
                    </a:cubicBezTo>
                    <a:cubicBezTo>
                      <a:pt x="3176526" y="1282334"/>
                      <a:pt x="3300466" y="1283604"/>
                      <a:pt x="3424405" y="1284874"/>
                    </a:cubicBezTo>
                    <a:cubicBezTo>
                      <a:pt x="3479852" y="1284874"/>
                      <a:pt x="3538560" y="1286144"/>
                      <a:pt x="3594006" y="1286144"/>
                    </a:cubicBezTo>
                    <a:cubicBezTo>
                      <a:pt x="3773393" y="1284874"/>
                      <a:pt x="3949517" y="1278524"/>
                      <a:pt x="4119428" y="1278524"/>
                    </a:cubicBezTo>
                    <a:cubicBezTo>
                      <a:pt x="4123237" y="1278524"/>
                      <a:pt x="4128318" y="1275984"/>
                      <a:pt x="4132128" y="1273444"/>
                    </a:cubicBezTo>
                    <a:cubicBezTo>
                      <a:pt x="4137208" y="1269634"/>
                      <a:pt x="4139748" y="1263284"/>
                      <a:pt x="4142287" y="1260744"/>
                    </a:cubicBezTo>
                    <a:cubicBezTo>
                      <a:pt x="4143558" y="1210599"/>
                      <a:pt x="4144828" y="1171515"/>
                      <a:pt x="4146098" y="1132432"/>
                    </a:cubicBezTo>
                    <a:cubicBezTo>
                      <a:pt x="4147368" y="1071945"/>
                      <a:pt x="4157528" y="491271"/>
                      <a:pt x="4158798" y="430784"/>
                    </a:cubicBezTo>
                    <a:cubicBezTo>
                      <a:pt x="4158798" y="394492"/>
                      <a:pt x="4160068" y="358200"/>
                      <a:pt x="4161337" y="321908"/>
                    </a:cubicBezTo>
                    <a:cubicBezTo>
                      <a:pt x="4162608" y="282824"/>
                      <a:pt x="4163878" y="243740"/>
                      <a:pt x="4166418" y="204656"/>
                    </a:cubicBezTo>
                    <a:cubicBezTo>
                      <a:pt x="4167687" y="181392"/>
                      <a:pt x="4167687" y="157197"/>
                      <a:pt x="4172768" y="133933"/>
                    </a:cubicBezTo>
                    <a:cubicBezTo>
                      <a:pt x="4177848" y="106016"/>
                      <a:pt x="4180387" y="79030"/>
                      <a:pt x="4179118" y="44450"/>
                    </a:cubicBezTo>
                    <a:cubicBezTo>
                      <a:pt x="4179118" y="38100"/>
                      <a:pt x="4175308" y="30480"/>
                      <a:pt x="4168958" y="27940"/>
                    </a:cubicBezTo>
                    <a:close/>
                  </a:path>
                </a:pathLst>
              </a:custGeom>
              <a:solidFill>
                <a:srgbClr val="FFF5ED"/>
              </a:solidFill>
            </p:spPr>
          </p:sp>
        </p:grpSp>
        <p:sp>
          <p:nvSpPr>
            <p:cNvPr name="TextBox 24" id="24"/>
            <p:cNvSpPr txBox="true"/>
            <p:nvPr/>
          </p:nvSpPr>
          <p:spPr>
            <a:xfrm rot="0">
              <a:off x="175684" y="142062"/>
              <a:ext cx="9089576" cy="2576618"/>
            </a:xfrm>
            <a:prstGeom prst="rect">
              <a:avLst/>
            </a:prstGeom>
          </p:spPr>
          <p:txBody>
            <a:bodyPr anchor="t" rtlCol="false" tIns="0" lIns="0" bIns="0" rIns="0">
              <a:spAutoFit/>
            </a:bodyPr>
            <a:lstStyle/>
            <a:p>
              <a:pPr algn="just">
                <a:lnSpc>
                  <a:spcPts val="3079"/>
                </a:lnSpc>
              </a:pPr>
              <a:r>
                <a:rPr lang="en-US" sz="2199">
                  <a:solidFill>
                    <a:srgbClr val="191919"/>
                  </a:solidFill>
                  <a:latin typeface="210 8비트 Bold"/>
                  <a:ea typeface="210 8비트 Bold"/>
                  <a:cs typeface="210 8비트 Bold"/>
                  <a:sym typeface="210 8비트 Bold"/>
                </a:rPr>
                <a:t>Regis</a:t>
              </a:r>
              <a:r>
                <a:rPr lang="en-US" sz="2199">
                  <a:solidFill>
                    <a:srgbClr val="191919"/>
                  </a:solidFill>
                  <a:latin typeface="210 8비트 Bold"/>
                  <a:ea typeface="210 8비트 Bold"/>
                  <a:cs typeface="210 8비트 Bold"/>
                  <a:sym typeface="210 8비트 Bold"/>
                </a:rPr>
                <a:t>tration</a:t>
              </a:r>
              <a:r>
                <a:rPr lang="en-US" sz="2199">
                  <a:solidFill>
                    <a:srgbClr val="191919"/>
                  </a:solidFill>
                  <a:latin typeface="210 8비트 Bold"/>
                  <a:ea typeface="210 8비트 Bold"/>
                  <a:cs typeface="210 8비트 Bold"/>
                  <a:sym typeface="210 8비트 Bold"/>
                </a:rPr>
                <a:t> Management</a:t>
              </a:r>
            </a:p>
            <a:p>
              <a:pPr algn="just" marL="474979" indent="-237490" lvl="1">
                <a:lnSpc>
                  <a:spcPts val="3079"/>
                </a:lnSpc>
                <a:buFont typeface="Arial"/>
                <a:buChar char="•"/>
              </a:pPr>
              <a:r>
                <a:rPr lang="en-US" sz="2199">
                  <a:solidFill>
                    <a:srgbClr val="191919"/>
                  </a:solidFill>
                  <a:latin typeface="210 8비트"/>
                  <a:ea typeface="210 8비트"/>
                  <a:cs typeface="210 8비트"/>
                  <a:sym typeface="210 8비트"/>
                </a:rPr>
                <a:t>Track registration stats</a:t>
              </a:r>
            </a:p>
            <a:p>
              <a:pPr algn="just" marL="474979" indent="-237490" lvl="1">
                <a:lnSpc>
                  <a:spcPts val="3079"/>
                </a:lnSpc>
                <a:buFont typeface="Arial"/>
                <a:buChar char="•"/>
              </a:pPr>
              <a:r>
                <a:rPr lang="en-US" sz="2199">
                  <a:solidFill>
                    <a:srgbClr val="191919"/>
                  </a:solidFill>
                  <a:latin typeface="210 8비트"/>
                  <a:ea typeface="210 8비트"/>
                  <a:cs typeface="210 8비트"/>
                  <a:sym typeface="210 8비트"/>
                </a:rPr>
                <a:t>Organizers can export the list of registrations as pdf for offline use</a:t>
              </a:r>
            </a:p>
            <a:p>
              <a:pPr algn="just">
                <a:lnSpc>
                  <a:spcPts val="3079"/>
                </a:lnSpc>
              </a:pPr>
            </a:p>
          </p:txBody>
        </p:sp>
      </p:grpSp>
      <p:sp>
        <p:nvSpPr>
          <p:cNvPr name="Freeform 25" id="25"/>
          <p:cNvSpPr/>
          <p:nvPr/>
        </p:nvSpPr>
        <p:spPr>
          <a:xfrm flipH="false" flipV="false" rot="0">
            <a:off x="13588178" y="-220170"/>
            <a:ext cx="3540354" cy="1907651"/>
          </a:xfrm>
          <a:custGeom>
            <a:avLst/>
            <a:gdLst/>
            <a:ahLst/>
            <a:cxnLst/>
            <a:rect r="r" b="b" t="t" l="l"/>
            <a:pathLst>
              <a:path h="1907651" w="3540354">
                <a:moveTo>
                  <a:pt x="0" y="0"/>
                </a:moveTo>
                <a:lnTo>
                  <a:pt x="3540355" y="0"/>
                </a:lnTo>
                <a:lnTo>
                  <a:pt x="3540355" y="1907652"/>
                </a:lnTo>
                <a:lnTo>
                  <a:pt x="0" y="1907652"/>
                </a:lnTo>
                <a:lnTo>
                  <a:pt x="0" y="0"/>
                </a:lnTo>
                <a:close/>
              </a:path>
            </a:pathLst>
          </a:custGeom>
          <a:blipFill>
            <a:blip r:embed="rId6"/>
            <a:stretch>
              <a:fillRect l="0" t="-18814" r="0" b="-2048"/>
            </a:stretch>
          </a:blipFill>
        </p:spPr>
      </p:sp>
      <p:sp>
        <p:nvSpPr>
          <p:cNvPr name="TextBox 26" id="26"/>
          <p:cNvSpPr txBox="true"/>
          <p:nvPr/>
        </p:nvSpPr>
        <p:spPr>
          <a:xfrm rot="0">
            <a:off x="13779512" y="666981"/>
            <a:ext cx="3157686" cy="596899"/>
          </a:xfrm>
          <a:prstGeom prst="rect">
            <a:avLst/>
          </a:prstGeom>
        </p:spPr>
        <p:txBody>
          <a:bodyPr anchor="t" rtlCol="false" tIns="0" lIns="0" bIns="0" rIns="0">
            <a:spAutoFit/>
          </a:bodyPr>
          <a:lstStyle/>
          <a:p>
            <a:pPr algn="ctr">
              <a:lnSpc>
                <a:spcPts val="4900"/>
              </a:lnSpc>
              <a:spcBef>
                <a:spcPct val="0"/>
              </a:spcBef>
            </a:pPr>
            <a:r>
              <a:rPr lang="en-US" sz="3500">
                <a:solidFill>
                  <a:srgbClr val="191919"/>
                </a:solidFill>
                <a:latin typeface="210 8비트 Bold"/>
                <a:ea typeface="210 8비트 Bold"/>
                <a:cs typeface="210 8비트 Bold"/>
                <a:sym typeface="210 8비트 Bold"/>
              </a:rPr>
              <a:t>ORGANIZERS</a:t>
            </a:r>
          </a:p>
        </p:txBody>
      </p:sp>
      <p:grpSp>
        <p:nvGrpSpPr>
          <p:cNvPr name="Group 27" id="27"/>
          <p:cNvGrpSpPr/>
          <p:nvPr/>
        </p:nvGrpSpPr>
        <p:grpSpPr>
          <a:xfrm rot="0">
            <a:off x="2063291" y="8053864"/>
            <a:ext cx="7080709" cy="1604674"/>
            <a:chOff x="0" y="0"/>
            <a:chExt cx="9440945" cy="2139565"/>
          </a:xfrm>
        </p:grpSpPr>
        <p:grpSp>
          <p:nvGrpSpPr>
            <p:cNvPr name="Group 28" id="28"/>
            <p:cNvGrpSpPr/>
            <p:nvPr/>
          </p:nvGrpSpPr>
          <p:grpSpPr>
            <a:xfrm rot="-10800000">
              <a:off x="0" y="0"/>
              <a:ext cx="9440945" cy="2139565"/>
              <a:chOff x="0" y="0"/>
              <a:chExt cx="4179118" cy="947097"/>
            </a:xfrm>
          </p:grpSpPr>
          <p:sp>
            <p:nvSpPr>
              <p:cNvPr name="Freeform 29" id="29"/>
              <p:cNvSpPr/>
              <p:nvPr/>
            </p:nvSpPr>
            <p:spPr>
              <a:xfrm flipH="false" flipV="false" rot="0">
                <a:off x="0" y="-1270"/>
                <a:ext cx="4180387" cy="945827"/>
              </a:xfrm>
              <a:custGeom>
                <a:avLst/>
                <a:gdLst/>
                <a:ahLst/>
                <a:cxnLst/>
                <a:rect r="r" b="b" t="t" l="l"/>
                <a:pathLst>
                  <a:path h="945827" w="4180387">
                    <a:moveTo>
                      <a:pt x="4168958" y="27940"/>
                    </a:moveTo>
                    <a:cubicBezTo>
                      <a:pt x="4160068" y="24130"/>
                      <a:pt x="4151178" y="21590"/>
                      <a:pt x="4142287" y="21590"/>
                    </a:cubicBezTo>
                    <a:cubicBezTo>
                      <a:pt x="4115618" y="20320"/>
                      <a:pt x="4053887" y="20320"/>
                      <a:pt x="3985394" y="17780"/>
                    </a:cubicBezTo>
                    <a:cubicBezTo>
                      <a:pt x="3828839" y="12700"/>
                      <a:pt x="3675546" y="6350"/>
                      <a:pt x="3518991" y="3810"/>
                    </a:cubicBezTo>
                    <a:cubicBezTo>
                      <a:pt x="3391789" y="1270"/>
                      <a:pt x="3267850" y="3810"/>
                      <a:pt x="3140649" y="2540"/>
                    </a:cubicBezTo>
                    <a:cubicBezTo>
                      <a:pt x="3085202" y="2540"/>
                      <a:pt x="3029756" y="0"/>
                      <a:pt x="2974309" y="2540"/>
                    </a:cubicBezTo>
                    <a:cubicBezTo>
                      <a:pt x="2840585" y="10160"/>
                      <a:pt x="2706861" y="11430"/>
                      <a:pt x="2569875" y="8890"/>
                    </a:cubicBezTo>
                    <a:cubicBezTo>
                      <a:pt x="2501382" y="7620"/>
                      <a:pt x="2432889" y="7620"/>
                      <a:pt x="2364396" y="7620"/>
                    </a:cubicBezTo>
                    <a:cubicBezTo>
                      <a:pt x="2240457" y="7620"/>
                      <a:pt x="2116517" y="7620"/>
                      <a:pt x="1992578" y="6350"/>
                    </a:cubicBezTo>
                    <a:cubicBezTo>
                      <a:pt x="1862115" y="5080"/>
                      <a:pt x="577058" y="2540"/>
                      <a:pt x="449858" y="1270"/>
                    </a:cubicBezTo>
                    <a:cubicBezTo>
                      <a:pt x="345487" y="0"/>
                      <a:pt x="244379" y="1270"/>
                      <a:pt x="140009" y="1270"/>
                    </a:cubicBezTo>
                    <a:cubicBezTo>
                      <a:pt x="68254" y="1270"/>
                      <a:pt x="33020" y="3810"/>
                      <a:pt x="5080" y="5080"/>
                    </a:cubicBezTo>
                    <a:cubicBezTo>
                      <a:pt x="3810" y="5080"/>
                      <a:pt x="2540" y="7620"/>
                      <a:pt x="0" y="8890"/>
                    </a:cubicBezTo>
                    <a:cubicBezTo>
                      <a:pt x="1270" y="21590"/>
                      <a:pt x="3810" y="34290"/>
                      <a:pt x="5080" y="46990"/>
                    </a:cubicBezTo>
                    <a:cubicBezTo>
                      <a:pt x="15240" y="92901"/>
                      <a:pt x="16510" y="130341"/>
                      <a:pt x="17780" y="167124"/>
                    </a:cubicBezTo>
                    <a:cubicBezTo>
                      <a:pt x="19050" y="204564"/>
                      <a:pt x="17780" y="242004"/>
                      <a:pt x="16510" y="280100"/>
                    </a:cubicBezTo>
                    <a:cubicBezTo>
                      <a:pt x="15240" y="318854"/>
                      <a:pt x="2540" y="725437"/>
                      <a:pt x="2540" y="764191"/>
                    </a:cubicBezTo>
                    <a:cubicBezTo>
                      <a:pt x="2540" y="802288"/>
                      <a:pt x="1270" y="840384"/>
                      <a:pt x="0" y="878481"/>
                    </a:cubicBezTo>
                    <a:cubicBezTo>
                      <a:pt x="0" y="891217"/>
                      <a:pt x="3810" y="901377"/>
                      <a:pt x="15240" y="906457"/>
                    </a:cubicBezTo>
                    <a:cubicBezTo>
                      <a:pt x="22860" y="910267"/>
                      <a:pt x="31750" y="912807"/>
                      <a:pt x="40640" y="914077"/>
                    </a:cubicBezTo>
                    <a:cubicBezTo>
                      <a:pt x="136747" y="919157"/>
                      <a:pt x="260687" y="922967"/>
                      <a:pt x="384626" y="928047"/>
                    </a:cubicBezTo>
                    <a:cubicBezTo>
                      <a:pt x="453119" y="930587"/>
                      <a:pt x="521612" y="935667"/>
                      <a:pt x="590105" y="936937"/>
                    </a:cubicBezTo>
                    <a:cubicBezTo>
                      <a:pt x="704259" y="939477"/>
                      <a:pt x="1976270" y="940747"/>
                      <a:pt x="2090425" y="942017"/>
                    </a:cubicBezTo>
                    <a:cubicBezTo>
                      <a:pt x="2106733" y="942017"/>
                      <a:pt x="2123040" y="942017"/>
                      <a:pt x="2139348" y="942017"/>
                    </a:cubicBezTo>
                    <a:cubicBezTo>
                      <a:pt x="2217626" y="942017"/>
                      <a:pt x="2299165" y="940747"/>
                      <a:pt x="2377442" y="940747"/>
                    </a:cubicBezTo>
                    <a:cubicBezTo>
                      <a:pt x="2468766" y="940747"/>
                      <a:pt x="2556828" y="942017"/>
                      <a:pt x="2648152" y="942017"/>
                    </a:cubicBezTo>
                    <a:cubicBezTo>
                      <a:pt x="2781877" y="942017"/>
                      <a:pt x="2918862" y="942017"/>
                      <a:pt x="3052587" y="942017"/>
                    </a:cubicBezTo>
                    <a:cubicBezTo>
                      <a:pt x="3176526" y="942017"/>
                      <a:pt x="3300466" y="943287"/>
                      <a:pt x="3424405" y="944557"/>
                    </a:cubicBezTo>
                    <a:cubicBezTo>
                      <a:pt x="3479852" y="944557"/>
                      <a:pt x="3538560" y="945827"/>
                      <a:pt x="3594006" y="945827"/>
                    </a:cubicBezTo>
                    <a:cubicBezTo>
                      <a:pt x="3773393" y="944557"/>
                      <a:pt x="3949517" y="938207"/>
                      <a:pt x="4119428" y="938207"/>
                    </a:cubicBezTo>
                    <a:cubicBezTo>
                      <a:pt x="4123237" y="938207"/>
                      <a:pt x="4128318" y="935667"/>
                      <a:pt x="4132128" y="933127"/>
                    </a:cubicBezTo>
                    <a:cubicBezTo>
                      <a:pt x="4137208" y="929317"/>
                      <a:pt x="4139748" y="922967"/>
                      <a:pt x="4142287" y="920427"/>
                    </a:cubicBezTo>
                    <a:cubicBezTo>
                      <a:pt x="4143558" y="873883"/>
                      <a:pt x="4144828" y="846296"/>
                      <a:pt x="4146098" y="818708"/>
                    </a:cubicBezTo>
                    <a:cubicBezTo>
                      <a:pt x="4147368" y="776014"/>
                      <a:pt x="4157528" y="366146"/>
                      <a:pt x="4158798" y="323452"/>
                    </a:cubicBezTo>
                    <a:cubicBezTo>
                      <a:pt x="4158798" y="297835"/>
                      <a:pt x="4160068" y="272218"/>
                      <a:pt x="4161337" y="246602"/>
                    </a:cubicBezTo>
                    <a:cubicBezTo>
                      <a:pt x="4162608" y="219014"/>
                      <a:pt x="4163878" y="191427"/>
                      <a:pt x="4166418" y="163840"/>
                    </a:cubicBezTo>
                    <a:cubicBezTo>
                      <a:pt x="4167687" y="147419"/>
                      <a:pt x="4167687" y="130341"/>
                      <a:pt x="4172768" y="113920"/>
                    </a:cubicBezTo>
                    <a:cubicBezTo>
                      <a:pt x="4177848" y="94215"/>
                      <a:pt x="4180387" y="75167"/>
                      <a:pt x="4179118" y="44450"/>
                    </a:cubicBezTo>
                    <a:cubicBezTo>
                      <a:pt x="4179118" y="38100"/>
                      <a:pt x="4175308" y="30480"/>
                      <a:pt x="4168958" y="27940"/>
                    </a:cubicBezTo>
                    <a:close/>
                  </a:path>
                </a:pathLst>
              </a:custGeom>
              <a:solidFill>
                <a:srgbClr val="FFF5ED"/>
              </a:solidFill>
            </p:spPr>
          </p:sp>
        </p:grpSp>
        <p:sp>
          <p:nvSpPr>
            <p:cNvPr name="TextBox 30" id="30"/>
            <p:cNvSpPr txBox="true"/>
            <p:nvPr/>
          </p:nvSpPr>
          <p:spPr>
            <a:xfrm rot="0">
              <a:off x="191301" y="142062"/>
              <a:ext cx="9089576" cy="1535218"/>
            </a:xfrm>
            <a:prstGeom prst="rect">
              <a:avLst/>
            </a:prstGeom>
          </p:spPr>
          <p:txBody>
            <a:bodyPr anchor="t" rtlCol="false" tIns="0" lIns="0" bIns="0" rIns="0">
              <a:spAutoFit/>
            </a:bodyPr>
            <a:lstStyle/>
            <a:p>
              <a:pPr algn="just">
                <a:lnSpc>
                  <a:spcPts val="3079"/>
                </a:lnSpc>
              </a:pPr>
              <a:r>
                <a:rPr lang="en-US" sz="2199">
                  <a:solidFill>
                    <a:srgbClr val="191919"/>
                  </a:solidFill>
                  <a:latin typeface="210 8비트 Bold"/>
                  <a:ea typeface="210 8비트 Bold"/>
                  <a:cs typeface="210 8비트 Bold"/>
                  <a:sym typeface="210 8비트 Bold"/>
                </a:rPr>
                <a:t>Payment and ticket generation</a:t>
              </a:r>
            </a:p>
            <a:p>
              <a:pPr algn="just" marL="474979" indent="-237490" lvl="1">
                <a:lnSpc>
                  <a:spcPts val="3079"/>
                </a:lnSpc>
                <a:buFont typeface="Arial"/>
                <a:buChar char="•"/>
              </a:pPr>
              <a:r>
                <a:rPr lang="en-US" sz="2199">
                  <a:solidFill>
                    <a:srgbClr val="191919"/>
                  </a:solidFill>
                  <a:latin typeface="210 8비트"/>
                  <a:ea typeface="210 8비트"/>
                  <a:cs typeface="210 8비트"/>
                  <a:sym typeface="210 8비트"/>
                </a:rPr>
                <a:t>Add Payment Qr-codes</a:t>
              </a:r>
            </a:p>
            <a:p>
              <a:pPr algn="just" marL="474979" indent="-237490" lvl="1">
                <a:lnSpc>
                  <a:spcPts val="3079"/>
                </a:lnSpc>
                <a:buFont typeface="Arial"/>
                <a:buChar char="•"/>
              </a:pPr>
              <a:r>
                <a:rPr lang="en-US" sz="2199">
                  <a:solidFill>
                    <a:srgbClr val="191919"/>
                  </a:solidFill>
                  <a:latin typeface="210 8비트"/>
                  <a:ea typeface="210 8비트"/>
                  <a:cs typeface="210 8비트"/>
                  <a:sym typeface="210 8비트"/>
                </a:rPr>
                <a:t>Generate and manage discount codes.</a:t>
              </a:r>
            </a:p>
          </p:txBody>
        </p:sp>
      </p:grpSp>
      <p:sp>
        <p:nvSpPr>
          <p:cNvPr name="Freeform 31" id="31"/>
          <p:cNvSpPr/>
          <p:nvPr/>
        </p:nvSpPr>
        <p:spPr>
          <a:xfrm flipH="false" flipV="false" rot="0">
            <a:off x="10193340" y="9258300"/>
            <a:ext cx="2081916" cy="533728"/>
          </a:xfrm>
          <a:custGeom>
            <a:avLst/>
            <a:gdLst/>
            <a:ahLst/>
            <a:cxnLst/>
            <a:rect r="r" b="b" t="t" l="l"/>
            <a:pathLst>
              <a:path h="533728" w="2081916">
                <a:moveTo>
                  <a:pt x="0" y="0"/>
                </a:moveTo>
                <a:lnTo>
                  <a:pt x="2081916" y="0"/>
                </a:lnTo>
                <a:lnTo>
                  <a:pt x="2081916" y="533728"/>
                </a:lnTo>
                <a:lnTo>
                  <a:pt x="0" y="5337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2" id="32"/>
          <p:cNvSpPr/>
          <p:nvPr/>
        </p:nvSpPr>
        <p:spPr>
          <a:xfrm flipH="false" flipV="false" rot="0">
            <a:off x="7686943" y="840353"/>
            <a:ext cx="559973" cy="527392"/>
          </a:xfrm>
          <a:custGeom>
            <a:avLst/>
            <a:gdLst/>
            <a:ahLst/>
            <a:cxnLst/>
            <a:rect r="r" b="b" t="t" l="l"/>
            <a:pathLst>
              <a:path h="527392" w="559973">
                <a:moveTo>
                  <a:pt x="0" y="0"/>
                </a:moveTo>
                <a:lnTo>
                  <a:pt x="559973" y="0"/>
                </a:lnTo>
                <a:lnTo>
                  <a:pt x="559973" y="527392"/>
                </a:lnTo>
                <a:lnTo>
                  <a:pt x="0" y="5273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33" id="33"/>
          <p:cNvSpPr txBox="true"/>
          <p:nvPr/>
        </p:nvSpPr>
        <p:spPr>
          <a:xfrm rot="0">
            <a:off x="564986" y="728293"/>
            <a:ext cx="7121956" cy="1397932"/>
          </a:xfrm>
          <a:prstGeom prst="rect">
            <a:avLst/>
          </a:prstGeom>
        </p:spPr>
        <p:txBody>
          <a:bodyPr anchor="t" rtlCol="false" tIns="0" lIns="0" bIns="0" rIns="0">
            <a:spAutoFit/>
          </a:bodyPr>
          <a:lstStyle/>
          <a:p>
            <a:pPr algn="l">
              <a:lnSpc>
                <a:spcPts val="5393"/>
              </a:lnSpc>
            </a:pPr>
            <a:r>
              <a:rPr lang="en-US" sz="5393">
                <a:solidFill>
                  <a:srgbClr val="191919"/>
                </a:solidFill>
                <a:latin typeface="210 8비트"/>
                <a:ea typeface="210 8비트"/>
                <a:cs typeface="210 8비트"/>
                <a:sym typeface="210 8비트"/>
              </a:rPr>
              <a:t>ROLES &amp; RESPONSIBILITIES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DBDB78"/>
        </a:solidFill>
      </p:bgPr>
    </p:bg>
    <p:spTree>
      <p:nvGrpSpPr>
        <p:cNvPr id="1" name=""/>
        <p:cNvGrpSpPr/>
        <p:nvPr/>
      </p:nvGrpSpPr>
      <p:grpSpPr>
        <a:xfrm>
          <a:off x="0" y="0"/>
          <a:ext cx="0" cy="0"/>
          <a:chOff x="0" y="0"/>
          <a:chExt cx="0" cy="0"/>
        </a:xfrm>
      </p:grpSpPr>
      <p:grpSp>
        <p:nvGrpSpPr>
          <p:cNvPr name="Group 2" id="2"/>
          <p:cNvGrpSpPr/>
          <p:nvPr/>
        </p:nvGrpSpPr>
        <p:grpSpPr>
          <a:xfrm rot="0">
            <a:off x="413349" y="458260"/>
            <a:ext cx="9218518" cy="2311149"/>
            <a:chOff x="0" y="0"/>
            <a:chExt cx="5836666" cy="1463294"/>
          </a:xfrm>
        </p:grpSpPr>
        <p:sp>
          <p:nvSpPr>
            <p:cNvPr name="Freeform 3" id="3"/>
            <p:cNvSpPr/>
            <p:nvPr/>
          </p:nvSpPr>
          <p:spPr>
            <a:xfrm flipH="false" flipV="false" rot="0">
              <a:off x="6350" y="6350"/>
              <a:ext cx="5823966" cy="1450594"/>
            </a:xfrm>
            <a:custGeom>
              <a:avLst/>
              <a:gdLst/>
              <a:ahLst/>
              <a:cxnLst/>
              <a:rect r="r" b="b" t="t" l="l"/>
              <a:pathLst>
                <a:path h="1450594" w="5823966">
                  <a:moveTo>
                    <a:pt x="5823966" y="599567"/>
                  </a:moveTo>
                  <a:lnTo>
                    <a:pt x="5823966" y="1199007"/>
                  </a:lnTo>
                  <a:lnTo>
                    <a:pt x="5823966" y="1450594"/>
                  </a:lnTo>
                  <a:lnTo>
                    <a:pt x="0" y="1450594"/>
                  </a:lnTo>
                  <a:lnTo>
                    <a:pt x="0" y="1199007"/>
                  </a:lnTo>
                  <a:lnTo>
                    <a:pt x="0" y="254000"/>
                  </a:lnTo>
                  <a:cubicBezTo>
                    <a:pt x="0" y="113665"/>
                    <a:pt x="113665" y="0"/>
                    <a:pt x="254000" y="0"/>
                  </a:cubicBezTo>
                  <a:lnTo>
                    <a:pt x="4792472" y="0"/>
                  </a:lnTo>
                  <a:cubicBezTo>
                    <a:pt x="4932680" y="0"/>
                    <a:pt x="5046472" y="113665"/>
                    <a:pt x="5046472" y="254000"/>
                  </a:cubicBezTo>
                  <a:lnTo>
                    <a:pt x="5046472" y="599567"/>
                  </a:lnTo>
                  <a:lnTo>
                    <a:pt x="5823966" y="599567"/>
                  </a:lnTo>
                  <a:close/>
                </a:path>
              </a:pathLst>
            </a:custGeom>
            <a:solidFill>
              <a:srgbClr val="FFFAEE"/>
            </a:solidFill>
          </p:spPr>
        </p:sp>
        <p:sp>
          <p:nvSpPr>
            <p:cNvPr name="Freeform 4" id="4"/>
            <p:cNvSpPr/>
            <p:nvPr/>
          </p:nvSpPr>
          <p:spPr>
            <a:xfrm flipH="false" flipV="false" rot="0">
              <a:off x="0" y="0"/>
              <a:ext cx="5836666" cy="1463294"/>
            </a:xfrm>
            <a:custGeom>
              <a:avLst/>
              <a:gdLst/>
              <a:ahLst/>
              <a:cxnLst/>
              <a:rect r="r" b="b" t="t" l="l"/>
              <a:pathLst>
                <a:path h="1463294" w="5836666">
                  <a:moveTo>
                    <a:pt x="5059172" y="599567"/>
                  </a:moveTo>
                  <a:lnTo>
                    <a:pt x="5059172" y="260350"/>
                  </a:lnTo>
                  <a:cubicBezTo>
                    <a:pt x="5059172" y="116840"/>
                    <a:pt x="4942332" y="0"/>
                    <a:pt x="4798822" y="0"/>
                  </a:cubicBezTo>
                  <a:lnTo>
                    <a:pt x="260350" y="0"/>
                  </a:lnTo>
                  <a:cubicBezTo>
                    <a:pt x="116840" y="0"/>
                    <a:pt x="0" y="116840"/>
                    <a:pt x="0" y="260350"/>
                  </a:cubicBezTo>
                  <a:lnTo>
                    <a:pt x="0" y="1199007"/>
                  </a:lnTo>
                  <a:lnTo>
                    <a:pt x="0" y="1211707"/>
                  </a:lnTo>
                  <a:lnTo>
                    <a:pt x="0" y="1463294"/>
                  </a:lnTo>
                  <a:lnTo>
                    <a:pt x="5836666" y="1463294"/>
                  </a:lnTo>
                  <a:lnTo>
                    <a:pt x="5836666" y="1211707"/>
                  </a:lnTo>
                  <a:lnTo>
                    <a:pt x="5836666" y="1199007"/>
                  </a:lnTo>
                  <a:lnTo>
                    <a:pt x="5836666" y="599567"/>
                  </a:lnTo>
                  <a:lnTo>
                    <a:pt x="5059172" y="599567"/>
                  </a:lnTo>
                  <a:close/>
                  <a:moveTo>
                    <a:pt x="12700" y="1211707"/>
                  </a:moveTo>
                  <a:lnTo>
                    <a:pt x="5224526" y="1211707"/>
                  </a:lnTo>
                  <a:lnTo>
                    <a:pt x="5224526" y="1450594"/>
                  </a:lnTo>
                  <a:lnTo>
                    <a:pt x="12700" y="1450594"/>
                  </a:lnTo>
                  <a:lnTo>
                    <a:pt x="12700" y="1211707"/>
                  </a:lnTo>
                  <a:close/>
                  <a:moveTo>
                    <a:pt x="5823966" y="1450594"/>
                  </a:moveTo>
                  <a:lnTo>
                    <a:pt x="5237226" y="1450594"/>
                  </a:lnTo>
                  <a:lnTo>
                    <a:pt x="5237226" y="1211707"/>
                  </a:lnTo>
                  <a:lnTo>
                    <a:pt x="5823966" y="1211707"/>
                  </a:lnTo>
                  <a:lnTo>
                    <a:pt x="5823966" y="1450594"/>
                  </a:lnTo>
                  <a:close/>
                  <a:moveTo>
                    <a:pt x="12700" y="1199007"/>
                  </a:moveTo>
                  <a:lnTo>
                    <a:pt x="12700" y="260350"/>
                  </a:lnTo>
                  <a:cubicBezTo>
                    <a:pt x="12700" y="123825"/>
                    <a:pt x="123825" y="12700"/>
                    <a:pt x="260350" y="12700"/>
                  </a:cubicBezTo>
                  <a:lnTo>
                    <a:pt x="4798822" y="12700"/>
                  </a:lnTo>
                  <a:cubicBezTo>
                    <a:pt x="4935347" y="12700"/>
                    <a:pt x="5046472" y="123825"/>
                    <a:pt x="5046472" y="260350"/>
                  </a:cubicBezTo>
                  <a:lnTo>
                    <a:pt x="5046472" y="612267"/>
                  </a:lnTo>
                  <a:lnTo>
                    <a:pt x="5823966" y="612267"/>
                  </a:lnTo>
                  <a:lnTo>
                    <a:pt x="5823966" y="1199007"/>
                  </a:lnTo>
                  <a:lnTo>
                    <a:pt x="12700" y="1199007"/>
                  </a:lnTo>
                  <a:close/>
                </a:path>
              </a:pathLst>
            </a:custGeom>
            <a:solidFill>
              <a:srgbClr val="191919"/>
            </a:solidFill>
          </p:spPr>
        </p:sp>
      </p:grpSp>
      <p:grpSp>
        <p:nvGrpSpPr>
          <p:cNvPr name="Group 5" id="5"/>
          <p:cNvGrpSpPr/>
          <p:nvPr/>
        </p:nvGrpSpPr>
        <p:grpSpPr>
          <a:xfrm rot="0">
            <a:off x="0" y="2206916"/>
            <a:ext cx="18288000" cy="8546336"/>
            <a:chOff x="0" y="0"/>
            <a:chExt cx="4816593" cy="2250887"/>
          </a:xfrm>
        </p:grpSpPr>
        <p:sp>
          <p:nvSpPr>
            <p:cNvPr name="Freeform 6" id="6"/>
            <p:cNvSpPr/>
            <p:nvPr/>
          </p:nvSpPr>
          <p:spPr>
            <a:xfrm flipH="false" flipV="false" rot="0">
              <a:off x="0" y="0"/>
              <a:ext cx="4816592" cy="2250887"/>
            </a:xfrm>
            <a:custGeom>
              <a:avLst/>
              <a:gdLst/>
              <a:ahLst/>
              <a:cxnLst/>
              <a:rect r="r" b="b" t="t" l="l"/>
              <a:pathLst>
                <a:path h="2250887" w="4816592">
                  <a:moveTo>
                    <a:pt x="0" y="0"/>
                  </a:moveTo>
                  <a:lnTo>
                    <a:pt x="4816592" y="0"/>
                  </a:lnTo>
                  <a:lnTo>
                    <a:pt x="4816592" y="2250887"/>
                  </a:lnTo>
                  <a:lnTo>
                    <a:pt x="0" y="2250887"/>
                  </a:lnTo>
                  <a:close/>
                </a:path>
              </a:pathLst>
            </a:custGeom>
            <a:solidFill>
              <a:srgbClr val="DBDB78"/>
            </a:solidFill>
            <a:ln w="19050" cap="sq">
              <a:solidFill>
                <a:srgbClr val="191919"/>
              </a:solidFill>
              <a:prstDash val="solid"/>
              <a:miter/>
            </a:ln>
          </p:spPr>
        </p:sp>
        <p:sp>
          <p:nvSpPr>
            <p:cNvPr name="TextBox 7" id="7"/>
            <p:cNvSpPr txBox="true"/>
            <p:nvPr/>
          </p:nvSpPr>
          <p:spPr>
            <a:xfrm>
              <a:off x="0" y="-66675"/>
              <a:ext cx="4816593" cy="2317562"/>
            </a:xfrm>
            <a:prstGeom prst="rect">
              <a:avLst/>
            </a:prstGeom>
          </p:spPr>
          <p:txBody>
            <a:bodyPr anchor="ctr" rtlCol="false" tIns="50800" lIns="50800" bIns="50800" rIns="50800"/>
            <a:lstStyle/>
            <a:p>
              <a:pPr algn="ctr">
                <a:lnSpc>
                  <a:spcPts val="2520"/>
                </a:lnSpc>
              </a:pPr>
            </a:p>
          </p:txBody>
        </p:sp>
      </p:grpSp>
      <p:grpSp>
        <p:nvGrpSpPr>
          <p:cNvPr name="Group 8" id="8"/>
          <p:cNvGrpSpPr/>
          <p:nvPr/>
        </p:nvGrpSpPr>
        <p:grpSpPr>
          <a:xfrm rot="-10800000">
            <a:off x="359680" y="2979759"/>
            <a:ext cx="8072314" cy="2163741"/>
            <a:chOff x="0" y="0"/>
            <a:chExt cx="4179118" cy="1120190"/>
          </a:xfrm>
        </p:grpSpPr>
        <p:sp>
          <p:nvSpPr>
            <p:cNvPr name="Freeform 9" id="9"/>
            <p:cNvSpPr/>
            <p:nvPr/>
          </p:nvSpPr>
          <p:spPr>
            <a:xfrm flipH="false" flipV="false" rot="0">
              <a:off x="0" y="-1270"/>
              <a:ext cx="4180387" cy="1118920"/>
            </a:xfrm>
            <a:custGeom>
              <a:avLst/>
              <a:gdLst/>
              <a:ahLst/>
              <a:cxnLst/>
              <a:rect r="r" b="b" t="t" l="l"/>
              <a:pathLst>
                <a:path h="1118920" w="4180387">
                  <a:moveTo>
                    <a:pt x="4168958" y="27940"/>
                  </a:moveTo>
                  <a:cubicBezTo>
                    <a:pt x="4160068" y="24130"/>
                    <a:pt x="4151178" y="21590"/>
                    <a:pt x="4142287" y="21590"/>
                  </a:cubicBezTo>
                  <a:cubicBezTo>
                    <a:pt x="4115618" y="20320"/>
                    <a:pt x="4053887" y="20320"/>
                    <a:pt x="3985394" y="17780"/>
                  </a:cubicBezTo>
                  <a:cubicBezTo>
                    <a:pt x="3828839" y="12700"/>
                    <a:pt x="3675546" y="6350"/>
                    <a:pt x="3518991" y="3810"/>
                  </a:cubicBezTo>
                  <a:cubicBezTo>
                    <a:pt x="3391789" y="1270"/>
                    <a:pt x="3267850" y="3810"/>
                    <a:pt x="3140649" y="2540"/>
                  </a:cubicBezTo>
                  <a:cubicBezTo>
                    <a:pt x="3085202" y="2540"/>
                    <a:pt x="3029756" y="0"/>
                    <a:pt x="2974309" y="2540"/>
                  </a:cubicBezTo>
                  <a:cubicBezTo>
                    <a:pt x="2840585" y="10160"/>
                    <a:pt x="2706861" y="11430"/>
                    <a:pt x="2569875" y="8890"/>
                  </a:cubicBezTo>
                  <a:cubicBezTo>
                    <a:pt x="2501382" y="7620"/>
                    <a:pt x="2432889" y="7620"/>
                    <a:pt x="2364396" y="7620"/>
                  </a:cubicBezTo>
                  <a:cubicBezTo>
                    <a:pt x="2240457" y="7620"/>
                    <a:pt x="2116517" y="7620"/>
                    <a:pt x="1992578" y="6350"/>
                  </a:cubicBezTo>
                  <a:cubicBezTo>
                    <a:pt x="1862115" y="5080"/>
                    <a:pt x="577058" y="2540"/>
                    <a:pt x="449858" y="1270"/>
                  </a:cubicBezTo>
                  <a:cubicBezTo>
                    <a:pt x="345487" y="0"/>
                    <a:pt x="244379" y="1270"/>
                    <a:pt x="140009" y="1270"/>
                  </a:cubicBezTo>
                  <a:cubicBezTo>
                    <a:pt x="68254" y="1270"/>
                    <a:pt x="33020" y="3810"/>
                    <a:pt x="5080" y="5080"/>
                  </a:cubicBezTo>
                  <a:cubicBezTo>
                    <a:pt x="3810" y="5080"/>
                    <a:pt x="2540" y="7620"/>
                    <a:pt x="0" y="8890"/>
                  </a:cubicBezTo>
                  <a:cubicBezTo>
                    <a:pt x="1270" y="21590"/>
                    <a:pt x="3810" y="34290"/>
                    <a:pt x="5080" y="46990"/>
                  </a:cubicBezTo>
                  <a:cubicBezTo>
                    <a:pt x="15240" y="98625"/>
                    <a:pt x="16510" y="144001"/>
                    <a:pt x="17780" y="188580"/>
                  </a:cubicBezTo>
                  <a:cubicBezTo>
                    <a:pt x="19050" y="233956"/>
                    <a:pt x="17780" y="279332"/>
                    <a:pt x="16510" y="325503"/>
                  </a:cubicBezTo>
                  <a:cubicBezTo>
                    <a:pt x="15240" y="372471"/>
                    <a:pt x="2540" y="865234"/>
                    <a:pt x="2540" y="912202"/>
                  </a:cubicBezTo>
                  <a:cubicBezTo>
                    <a:pt x="2540" y="958374"/>
                    <a:pt x="1270" y="1004545"/>
                    <a:pt x="0" y="1050717"/>
                  </a:cubicBezTo>
                  <a:cubicBezTo>
                    <a:pt x="0" y="1064310"/>
                    <a:pt x="3810" y="1074470"/>
                    <a:pt x="15240" y="1079550"/>
                  </a:cubicBezTo>
                  <a:cubicBezTo>
                    <a:pt x="22860" y="1083360"/>
                    <a:pt x="31750" y="1085900"/>
                    <a:pt x="40640" y="1087170"/>
                  </a:cubicBezTo>
                  <a:cubicBezTo>
                    <a:pt x="136747" y="1092250"/>
                    <a:pt x="260687" y="1096060"/>
                    <a:pt x="384626" y="1101140"/>
                  </a:cubicBezTo>
                  <a:cubicBezTo>
                    <a:pt x="453119" y="1103680"/>
                    <a:pt x="521612" y="1108760"/>
                    <a:pt x="590105" y="1110030"/>
                  </a:cubicBezTo>
                  <a:cubicBezTo>
                    <a:pt x="704259" y="1112570"/>
                    <a:pt x="1976270" y="1113840"/>
                    <a:pt x="2090425" y="1115110"/>
                  </a:cubicBezTo>
                  <a:cubicBezTo>
                    <a:pt x="2106733" y="1115110"/>
                    <a:pt x="2123040" y="1115110"/>
                    <a:pt x="2139348" y="1115110"/>
                  </a:cubicBezTo>
                  <a:cubicBezTo>
                    <a:pt x="2217626" y="1115110"/>
                    <a:pt x="2299165" y="1113840"/>
                    <a:pt x="2377442" y="1113840"/>
                  </a:cubicBezTo>
                  <a:cubicBezTo>
                    <a:pt x="2468766" y="1113840"/>
                    <a:pt x="2556828" y="1115110"/>
                    <a:pt x="2648152" y="1115110"/>
                  </a:cubicBezTo>
                  <a:cubicBezTo>
                    <a:pt x="2781877" y="1115110"/>
                    <a:pt x="2918862" y="1115110"/>
                    <a:pt x="3052587" y="1115110"/>
                  </a:cubicBezTo>
                  <a:cubicBezTo>
                    <a:pt x="3176526" y="1115110"/>
                    <a:pt x="3300466" y="1116380"/>
                    <a:pt x="3424405" y="1117650"/>
                  </a:cubicBezTo>
                  <a:cubicBezTo>
                    <a:pt x="3479852" y="1117650"/>
                    <a:pt x="3538560" y="1118920"/>
                    <a:pt x="3594006" y="1118920"/>
                  </a:cubicBezTo>
                  <a:cubicBezTo>
                    <a:pt x="3773393" y="1117650"/>
                    <a:pt x="3949517" y="1111300"/>
                    <a:pt x="4119428" y="1111300"/>
                  </a:cubicBezTo>
                  <a:cubicBezTo>
                    <a:pt x="4123237" y="1111300"/>
                    <a:pt x="4128318" y="1108760"/>
                    <a:pt x="4132128" y="1106220"/>
                  </a:cubicBezTo>
                  <a:cubicBezTo>
                    <a:pt x="4137208" y="1102410"/>
                    <a:pt x="4139748" y="1096060"/>
                    <a:pt x="4142287" y="1093520"/>
                  </a:cubicBezTo>
                  <a:cubicBezTo>
                    <a:pt x="4143558" y="1045144"/>
                    <a:pt x="4144828" y="1011710"/>
                    <a:pt x="4146098" y="978275"/>
                  </a:cubicBezTo>
                  <a:cubicBezTo>
                    <a:pt x="4147368" y="926531"/>
                    <a:pt x="4157528" y="429787"/>
                    <a:pt x="4158798" y="378043"/>
                  </a:cubicBezTo>
                  <a:cubicBezTo>
                    <a:pt x="4158798" y="346997"/>
                    <a:pt x="4160068" y="315950"/>
                    <a:pt x="4161337" y="284904"/>
                  </a:cubicBezTo>
                  <a:cubicBezTo>
                    <a:pt x="4162608" y="251469"/>
                    <a:pt x="4163878" y="218035"/>
                    <a:pt x="4166418" y="184600"/>
                  </a:cubicBezTo>
                  <a:cubicBezTo>
                    <a:pt x="4167687" y="164698"/>
                    <a:pt x="4167687" y="144001"/>
                    <a:pt x="4172768" y="124099"/>
                  </a:cubicBezTo>
                  <a:cubicBezTo>
                    <a:pt x="4177848" y="100217"/>
                    <a:pt x="4180387" y="77131"/>
                    <a:pt x="4179118" y="44450"/>
                  </a:cubicBezTo>
                  <a:cubicBezTo>
                    <a:pt x="4179118" y="38100"/>
                    <a:pt x="4175308" y="30480"/>
                    <a:pt x="4168958" y="27940"/>
                  </a:cubicBezTo>
                  <a:close/>
                </a:path>
              </a:pathLst>
            </a:custGeom>
            <a:solidFill>
              <a:srgbClr val="FFF5ED"/>
            </a:solidFill>
          </p:spPr>
        </p:sp>
      </p:grpSp>
      <p:sp>
        <p:nvSpPr>
          <p:cNvPr name="TextBox 10" id="10"/>
          <p:cNvSpPr txBox="true"/>
          <p:nvPr/>
        </p:nvSpPr>
        <p:spPr>
          <a:xfrm rot="0">
            <a:off x="787542" y="3385165"/>
            <a:ext cx="6899401" cy="1186301"/>
          </a:xfrm>
          <a:prstGeom prst="rect">
            <a:avLst/>
          </a:prstGeom>
        </p:spPr>
        <p:txBody>
          <a:bodyPr anchor="t" rtlCol="false" tIns="0" lIns="0" bIns="0" rIns="0">
            <a:spAutoFit/>
          </a:bodyPr>
          <a:lstStyle/>
          <a:p>
            <a:pPr algn="just">
              <a:lnSpc>
                <a:spcPts val="3117"/>
              </a:lnSpc>
            </a:pPr>
            <a:r>
              <a:rPr lang="en-US" sz="2226">
                <a:solidFill>
                  <a:srgbClr val="191919"/>
                </a:solidFill>
                <a:latin typeface="210 8비트 Bold"/>
                <a:ea typeface="210 8비트 Bold"/>
                <a:cs typeface="210 8비트 Bold"/>
                <a:sym typeface="210 8비트 Bold"/>
              </a:rPr>
              <a:t>Ev</a:t>
            </a:r>
            <a:r>
              <a:rPr lang="en-US" sz="2226">
                <a:solidFill>
                  <a:srgbClr val="191919"/>
                </a:solidFill>
                <a:latin typeface="210 8비트 Bold"/>
                <a:ea typeface="210 8비트 Bold"/>
                <a:cs typeface="210 8비트 Bold"/>
                <a:sym typeface="210 8비트 Bold"/>
              </a:rPr>
              <a:t>ent</a:t>
            </a:r>
            <a:r>
              <a:rPr lang="en-US" sz="2226">
                <a:solidFill>
                  <a:srgbClr val="191919"/>
                </a:solidFill>
                <a:latin typeface="210 8비트 Bold"/>
                <a:ea typeface="210 8비트 Bold"/>
                <a:cs typeface="210 8비트 Bold"/>
                <a:sym typeface="210 8비트 Bold"/>
              </a:rPr>
              <a:t> Registration</a:t>
            </a:r>
          </a:p>
          <a:p>
            <a:pPr algn="just" marL="480708" indent="-240354" lvl="1">
              <a:lnSpc>
                <a:spcPts val="3117"/>
              </a:lnSpc>
              <a:buFont typeface="Arial"/>
              <a:buChar char="•"/>
            </a:pPr>
            <a:r>
              <a:rPr lang="en-US" sz="2226">
                <a:solidFill>
                  <a:srgbClr val="191919"/>
                </a:solidFill>
                <a:latin typeface="210 8비트"/>
                <a:ea typeface="210 8비트"/>
                <a:cs typeface="210 8비트"/>
                <a:sym typeface="210 8비트"/>
              </a:rPr>
              <a:t>Search for events and register using dynamic forms tailored to event needs.</a:t>
            </a:r>
          </a:p>
        </p:txBody>
      </p:sp>
      <p:grpSp>
        <p:nvGrpSpPr>
          <p:cNvPr name="Group 11" id="11"/>
          <p:cNvGrpSpPr/>
          <p:nvPr/>
        </p:nvGrpSpPr>
        <p:grpSpPr>
          <a:xfrm rot="0">
            <a:off x="9071037" y="2942030"/>
            <a:ext cx="7080709" cy="2181275"/>
            <a:chOff x="0" y="0"/>
            <a:chExt cx="9440945" cy="2908367"/>
          </a:xfrm>
        </p:grpSpPr>
        <p:grpSp>
          <p:nvGrpSpPr>
            <p:cNvPr name="Group 12" id="12"/>
            <p:cNvGrpSpPr/>
            <p:nvPr/>
          </p:nvGrpSpPr>
          <p:grpSpPr>
            <a:xfrm rot="-10800000">
              <a:off x="0" y="0"/>
              <a:ext cx="9440945" cy="2908367"/>
              <a:chOff x="0" y="0"/>
              <a:chExt cx="4179118" cy="1287414"/>
            </a:xfrm>
          </p:grpSpPr>
          <p:sp>
            <p:nvSpPr>
              <p:cNvPr name="Freeform 13" id="13"/>
              <p:cNvSpPr/>
              <p:nvPr/>
            </p:nvSpPr>
            <p:spPr>
              <a:xfrm flipH="false" flipV="false" rot="0">
                <a:off x="0" y="-1270"/>
                <a:ext cx="4180387" cy="1286144"/>
              </a:xfrm>
              <a:custGeom>
                <a:avLst/>
                <a:gdLst/>
                <a:ahLst/>
                <a:cxnLst/>
                <a:rect r="r" b="b" t="t" l="l"/>
                <a:pathLst>
                  <a:path h="1286144" w="4180387">
                    <a:moveTo>
                      <a:pt x="4168958" y="27940"/>
                    </a:moveTo>
                    <a:cubicBezTo>
                      <a:pt x="4160068" y="24130"/>
                      <a:pt x="4151178" y="21590"/>
                      <a:pt x="4142287" y="21590"/>
                    </a:cubicBezTo>
                    <a:cubicBezTo>
                      <a:pt x="4115618" y="20320"/>
                      <a:pt x="4053887" y="20320"/>
                      <a:pt x="3985394" y="17780"/>
                    </a:cubicBezTo>
                    <a:cubicBezTo>
                      <a:pt x="3828839" y="12700"/>
                      <a:pt x="3675546" y="6350"/>
                      <a:pt x="3518991" y="3810"/>
                    </a:cubicBezTo>
                    <a:cubicBezTo>
                      <a:pt x="3391789" y="1270"/>
                      <a:pt x="3267850" y="3810"/>
                      <a:pt x="3140649" y="2540"/>
                    </a:cubicBezTo>
                    <a:cubicBezTo>
                      <a:pt x="3085202" y="2540"/>
                      <a:pt x="3029756" y="0"/>
                      <a:pt x="2974309" y="2540"/>
                    </a:cubicBezTo>
                    <a:cubicBezTo>
                      <a:pt x="2840585" y="10160"/>
                      <a:pt x="2706861" y="11430"/>
                      <a:pt x="2569875" y="8890"/>
                    </a:cubicBezTo>
                    <a:cubicBezTo>
                      <a:pt x="2501382" y="7620"/>
                      <a:pt x="2432889" y="7620"/>
                      <a:pt x="2364396" y="7620"/>
                    </a:cubicBezTo>
                    <a:cubicBezTo>
                      <a:pt x="2240457" y="7620"/>
                      <a:pt x="2116517" y="7620"/>
                      <a:pt x="1992578" y="6350"/>
                    </a:cubicBezTo>
                    <a:cubicBezTo>
                      <a:pt x="1862115" y="5080"/>
                      <a:pt x="577058" y="2540"/>
                      <a:pt x="449858" y="1270"/>
                    </a:cubicBezTo>
                    <a:cubicBezTo>
                      <a:pt x="345487" y="0"/>
                      <a:pt x="244379" y="1270"/>
                      <a:pt x="140009" y="1270"/>
                    </a:cubicBezTo>
                    <a:cubicBezTo>
                      <a:pt x="68254" y="1270"/>
                      <a:pt x="33020" y="3810"/>
                      <a:pt x="5080" y="5080"/>
                    </a:cubicBezTo>
                    <a:cubicBezTo>
                      <a:pt x="3810" y="5080"/>
                      <a:pt x="2540" y="7620"/>
                      <a:pt x="0" y="8890"/>
                    </a:cubicBezTo>
                    <a:cubicBezTo>
                      <a:pt x="1270" y="21590"/>
                      <a:pt x="3810" y="34290"/>
                      <a:pt x="5080" y="46990"/>
                    </a:cubicBezTo>
                    <a:cubicBezTo>
                      <a:pt x="15240" y="104155"/>
                      <a:pt x="16510" y="157197"/>
                      <a:pt x="17780" y="209309"/>
                    </a:cubicBezTo>
                    <a:cubicBezTo>
                      <a:pt x="19050" y="262351"/>
                      <a:pt x="17780" y="315394"/>
                      <a:pt x="16510" y="369367"/>
                    </a:cubicBezTo>
                    <a:cubicBezTo>
                      <a:pt x="15240" y="424270"/>
                      <a:pt x="2540" y="1000291"/>
                      <a:pt x="2540" y="1055195"/>
                    </a:cubicBezTo>
                    <a:cubicBezTo>
                      <a:pt x="2540" y="1109167"/>
                      <a:pt x="1270" y="1163140"/>
                      <a:pt x="0" y="1217113"/>
                    </a:cubicBezTo>
                    <a:cubicBezTo>
                      <a:pt x="0" y="1231534"/>
                      <a:pt x="3810" y="1241694"/>
                      <a:pt x="15240" y="1246774"/>
                    </a:cubicBezTo>
                    <a:cubicBezTo>
                      <a:pt x="22860" y="1250584"/>
                      <a:pt x="31750" y="1253124"/>
                      <a:pt x="40640" y="1254394"/>
                    </a:cubicBezTo>
                    <a:cubicBezTo>
                      <a:pt x="136747" y="1259474"/>
                      <a:pt x="260687" y="1263284"/>
                      <a:pt x="384626" y="1268364"/>
                    </a:cubicBezTo>
                    <a:cubicBezTo>
                      <a:pt x="453119" y="1270904"/>
                      <a:pt x="521612" y="1275984"/>
                      <a:pt x="590105" y="1277254"/>
                    </a:cubicBezTo>
                    <a:cubicBezTo>
                      <a:pt x="704259" y="1279794"/>
                      <a:pt x="1976270" y="1281064"/>
                      <a:pt x="2090425" y="1282334"/>
                    </a:cubicBezTo>
                    <a:cubicBezTo>
                      <a:pt x="2106733" y="1282334"/>
                      <a:pt x="2123040" y="1282334"/>
                      <a:pt x="2139348" y="1282334"/>
                    </a:cubicBezTo>
                    <a:cubicBezTo>
                      <a:pt x="2217626" y="1282334"/>
                      <a:pt x="2299165" y="1281064"/>
                      <a:pt x="2377442" y="1281064"/>
                    </a:cubicBezTo>
                    <a:cubicBezTo>
                      <a:pt x="2468766" y="1281064"/>
                      <a:pt x="2556828" y="1282334"/>
                      <a:pt x="2648152" y="1282334"/>
                    </a:cubicBezTo>
                    <a:cubicBezTo>
                      <a:pt x="2781877" y="1282334"/>
                      <a:pt x="2918862" y="1282334"/>
                      <a:pt x="3052587" y="1282334"/>
                    </a:cubicBezTo>
                    <a:cubicBezTo>
                      <a:pt x="3176526" y="1282334"/>
                      <a:pt x="3300466" y="1283604"/>
                      <a:pt x="3424405" y="1284874"/>
                    </a:cubicBezTo>
                    <a:cubicBezTo>
                      <a:pt x="3479852" y="1284874"/>
                      <a:pt x="3538560" y="1286144"/>
                      <a:pt x="3594006" y="1286144"/>
                    </a:cubicBezTo>
                    <a:cubicBezTo>
                      <a:pt x="3773393" y="1284874"/>
                      <a:pt x="3949517" y="1278524"/>
                      <a:pt x="4119428" y="1278524"/>
                    </a:cubicBezTo>
                    <a:cubicBezTo>
                      <a:pt x="4123237" y="1278524"/>
                      <a:pt x="4128318" y="1275984"/>
                      <a:pt x="4132128" y="1273444"/>
                    </a:cubicBezTo>
                    <a:cubicBezTo>
                      <a:pt x="4137208" y="1269634"/>
                      <a:pt x="4139748" y="1263284"/>
                      <a:pt x="4142287" y="1260744"/>
                    </a:cubicBezTo>
                    <a:cubicBezTo>
                      <a:pt x="4143558" y="1210599"/>
                      <a:pt x="4144828" y="1171515"/>
                      <a:pt x="4146098" y="1132432"/>
                    </a:cubicBezTo>
                    <a:cubicBezTo>
                      <a:pt x="4147368" y="1071945"/>
                      <a:pt x="4157528" y="491271"/>
                      <a:pt x="4158798" y="430784"/>
                    </a:cubicBezTo>
                    <a:cubicBezTo>
                      <a:pt x="4158798" y="394492"/>
                      <a:pt x="4160068" y="358200"/>
                      <a:pt x="4161337" y="321908"/>
                    </a:cubicBezTo>
                    <a:cubicBezTo>
                      <a:pt x="4162608" y="282824"/>
                      <a:pt x="4163878" y="243740"/>
                      <a:pt x="4166418" y="204656"/>
                    </a:cubicBezTo>
                    <a:cubicBezTo>
                      <a:pt x="4167687" y="181392"/>
                      <a:pt x="4167687" y="157197"/>
                      <a:pt x="4172768" y="133933"/>
                    </a:cubicBezTo>
                    <a:cubicBezTo>
                      <a:pt x="4177848" y="106016"/>
                      <a:pt x="4180387" y="79030"/>
                      <a:pt x="4179118" y="44450"/>
                    </a:cubicBezTo>
                    <a:cubicBezTo>
                      <a:pt x="4179118" y="38100"/>
                      <a:pt x="4175308" y="30480"/>
                      <a:pt x="4168958" y="27940"/>
                    </a:cubicBezTo>
                    <a:close/>
                  </a:path>
                </a:pathLst>
              </a:custGeom>
              <a:solidFill>
                <a:srgbClr val="FFF5ED"/>
              </a:solidFill>
            </p:spPr>
          </p:sp>
        </p:grpSp>
        <p:sp>
          <p:nvSpPr>
            <p:cNvPr name="TextBox 14" id="14"/>
            <p:cNvSpPr txBox="true"/>
            <p:nvPr/>
          </p:nvSpPr>
          <p:spPr>
            <a:xfrm rot="0">
              <a:off x="175684" y="142062"/>
              <a:ext cx="9089576" cy="2576618"/>
            </a:xfrm>
            <a:prstGeom prst="rect">
              <a:avLst/>
            </a:prstGeom>
          </p:spPr>
          <p:txBody>
            <a:bodyPr anchor="t" rtlCol="false" tIns="0" lIns="0" bIns="0" rIns="0">
              <a:spAutoFit/>
            </a:bodyPr>
            <a:lstStyle/>
            <a:p>
              <a:pPr algn="just">
                <a:lnSpc>
                  <a:spcPts val="3079"/>
                </a:lnSpc>
              </a:pPr>
              <a:r>
                <a:rPr lang="en-US" sz="2199">
                  <a:solidFill>
                    <a:srgbClr val="191919"/>
                  </a:solidFill>
                  <a:latin typeface="210 8비트 Bold"/>
                  <a:ea typeface="210 8비트 Bold"/>
                  <a:cs typeface="210 8비트 Bold"/>
                  <a:sym typeface="210 8비트 Bold"/>
                </a:rPr>
                <a:t>T</a:t>
              </a:r>
              <a:r>
                <a:rPr lang="en-US" sz="2199">
                  <a:solidFill>
                    <a:srgbClr val="191919"/>
                  </a:solidFill>
                  <a:latin typeface="210 8비트 Bold"/>
                  <a:ea typeface="210 8비트 Bold"/>
                  <a:cs typeface="210 8비트 Bold"/>
                  <a:sym typeface="210 8비트 Bold"/>
                </a:rPr>
                <a:t>i</a:t>
              </a:r>
              <a:r>
                <a:rPr lang="en-US" sz="2199">
                  <a:solidFill>
                    <a:srgbClr val="191919"/>
                  </a:solidFill>
                  <a:latin typeface="210 8비트 Bold"/>
                  <a:ea typeface="210 8비트 Bold"/>
                  <a:cs typeface="210 8비트 Bold"/>
                  <a:sym typeface="210 8비트 Bold"/>
                </a:rPr>
                <a:t>cket Management</a:t>
              </a:r>
            </a:p>
            <a:p>
              <a:pPr algn="just" marL="474979" indent="-237490" lvl="1">
                <a:lnSpc>
                  <a:spcPts val="3079"/>
                </a:lnSpc>
                <a:buFont typeface="Arial"/>
                <a:buChar char="•"/>
              </a:pPr>
              <a:r>
                <a:rPr lang="en-US" sz="2199">
                  <a:solidFill>
                    <a:srgbClr val="191919"/>
                  </a:solidFill>
                  <a:latin typeface="210 8비트"/>
                  <a:ea typeface="210 8비트"/>
                  <a:cs typeface="210 8비트"/>
                  <a:sym typeface="210 8비트"/>
                </a:rPr>
                <a:t>Download or receive tickets after successful registration.</a:t>
              </a:r>
            </a:p>
            <a:p>
              <a:pPr algn="just" marL="474979" indent="-237490" lvl="1">
                <a:lnSpc>
                  <a:spcPts val="3079"/>
                </a:lnSpc>
                <a:buFont typeface="Arial"/>
                <a:buChar char="•"/>
              </a:pPr>
              <a:r>
                <a:rPr lang="en-US" sz="2199">
                  <a:solidFill>
                    <a:srgbClr val="191919"/>
                  </a:solidFill>
                  <a:latin typeface="210 8비트"/>
                  <a:ea typeface="210 8비트"/>
                  <a:cs typeface="210 8비트"/>
                  <a:sym typeface="210 8비트"/>
                </a:rPr>
                <a:t>Access event tickets  for entry.</a:t>
              </a:r>
            </a:p>
            <a:p>
              <a:pPr algn="just">
                <a:lnSpc>
                  <a:spcPts val="3079"/>
                </a:lnSpc>
              </a:pPr>
            </a:p>
          </p:txBody>
        </p:sp>
      </p:grpSp>
      <p:grpSp>
        <p:nvGrpSpPr>
          <p:cNvPr name="Group 15" id="15"/>
          <p:cNvGrpSpPr/>
          <p:nvPr/>
        </p:nvGrpSpPr>
        <p:grpSpPr>
          <a:xfrm rot="0">
            <a:off x="4644578" y="5612909"/>
            <a:ext cx="7080709" cy="1871795"/>
            <a:chOff x="0" y="0"/>
            <a:chExt cx="9440945" cy="2495726"/>
          </a:xfrm>
        </p:grpSpPr>
        <p:grpSp>
          <p:nvGrpSpPr>
            <p:cNvPr name="Group 16" id="16"/>
            <p:cNvGrpSpPr/>
            <p:nvPr/>
          </p:nvGrpSpPr>
          <p:grpSpPr>
            <a:xfrm rot="-10800000">
              <a:off x="0" y="0"/>
              <a:ext cx="9440945" cy="2495726"/>
              <a:chOff x="0" y="0"/>
              <a:chExt cx="4179118" cy="1104755"/>
            </a:xfrm>
          </p:grpSpPr>
          <p:sp>
            <p:nvSpPr>
              <p:cNvPr name="Freeform 17" id="17"/>
              <p:cNvSpPr/>
              <p:nvPr/>
            </p:nvSpPr>
            <p:spPr>
              <a:xfrm flipH="false" flipV="false" rot="0">
                <a:off x="0" y="-1270"/>
                <a:ext cx="4180387" cy="1103485"/>
              </a:xfrm>
              <a:custGeom>
                <a:avLst/>
                <a:gdLst/>
                <a:ahLst/>
                <a:cxnLst/>
                <a:rect r="r" b="b" t="t" l="l"/>
                <a:pathLst>
                  <a:path h="1103485" w="4180387">
                    <a:moveTo>
                      <a:pt x="4168958" y="27940"/>
                    </a:moveTo>
                    <a:cubicBezTo>
                      <a:pt x="4160068" y="24130"/>
                      <a:pt x="4151178" y="21590"/>
                      <a:pt x="4142287" y="21590"/>
                    </a:cubicBezTo>
                    <a:cubicBezTo>
                      <a:pt x="4115618" y="20320"/>
                      <a:pt x="4053887" y="20320"/>
                      <a:pt x="3985394" y="17780"/>
                    </a:cubicBezTo>
                    <a:cubicBezTo>
                      <a:pt x="3828839" y="12700"/>
                      <a:pt x="3675546" y="6350"/>
                      <a:pt x="3518991" y="3810"/>
                    </a:cubicBezTo>
                    <a:cubicBezTo>
                      <a:pt x="3391789" y="1270"/>
                      <a:pt x="3267850" y="3810"/>
                      <a:pt x="3140649" y="2540"/>
                    </a:cubicBezTo>
                    <a:cubicBezTo>
                      <a:pt x="3085202" y="2540"/>
                      <a:pt x="3029756" y="0"/>
                      <a:pt x="2974309" y="2540"/>
                    </a:cubicBezTo>
                    <a:cubicBezTo>
                      <a:pt x="2840585" y="10160"/>
                      <a:pt x="2706861" y="11430"/>
                      <a:pt x="2569875" y="8890"/>
                    </a:cubicBezTo>
                    <a:cubicBezTo>
                      <a:pt x="2501382" y="7620"/>
                      <a:pt x="2432889" y="7620"/>
                      <a:pt x="2364396" y="7620"/>
                    </a:cubicBezTo>
                    <a:cubicBezTo>
                      <a:pt x="2240457" y="7620"/>
                      <a:pt x="2116517" y="7620"/>
                      <a:pt x="1992578" y="6350"/>
                    </a:cubicBezTo>
                    <a:cubicBezTo>
                      <a:pt x="1862115" y="5080"/>
                      <a:pt x="577058" y="2540"/>
                      <a:pt x="449858" y="1270"/>
                    </a:cubicBezTo>
                    <a:cubicBezTo>
                      <a:pt x="345487" y="0"/>
                      <a:pt x="244379" y="1270"/>
                      <a:pt x="140009" y="1270"/>
                    </a:cubicBezTo>
                    <a:cubicBezTo>
                      <a:pt x="68254" y="1270"/>
                      <a:pt x="33020" y="3810"/>
                      <a:pt x="5080" y="5080"/>
                    </a:cubicBezTo>
                    <a:cubicBezTo>
                      <a:pt x="3810" y="5080"/>
                      <a:pt x="2540" y="7620"/>
                      <a:pt x="0" y="8890"/>
                    </a:cubicBezTo>
                    <a:cubicBezTo>
                      <a:pt x="1270" y="21590"/>
                      <a:pt x="3810" y="34290"/>
                      <a:pt x="5080" y="46990"/>
                    </a:cubicBezTo>
                    <a:cubicBezTo>
                      <a:pt x="15240" y="98115"/>
                      <a:pt x="16510" y="142783"/>
                      <a:pt x="17780" y="186667"/>
                    </a:cubicBezTo>
                    <a:cubicBezTo>
                      <a:pt x="19050" y="231335"/>
                      <a:pt x="17780" y="276003"/>
                      <a:pt x="16510" y="321455"/>
                    </a:cubicBezTo>
                    <a:cubicBezTo>
                      <a:pt x="15240" y="367690"/>
                      <a:pt x="2540" y="852768"/>
                      <a:pt x="2540" y="899004"/>
                    </a:cubicBezTo>
                    <a:cubicBezTo>
                      <a:pt x="2540" y="944455"/>
                      <a:pt x="1270" y="989907"/>
                      <a:pt x="0" y="1035358"/>
                    </a:cubicBezTo>
                    <a:cubicBezTo>
                      <a:pt x="0" y="1048875"/>
                      <a:pt x="3810" y="1059035"/>
                      <a:pt x="15240" y="1064115"/>
                    </a:cubicBezTo>
                    <a:cubicBezTo>
                      <a:pt x="22860" y="1067925"/>
                      <a:pt x="31750" y="1070465"/>
                      <a:pt x="40640" y="1071735"/>
                    </a:cubicBezTo>
                    <a:cubicBezTo>
                      <a:pt x="136747" y="1076815"/>
                      <a:pt x="260687" y="1080625"/>
                      <a:pt x="384626" y="1085705"/>
                    </a:cubicBezTo>
                    <a:cubicBezTo>
                      <a:pt x="453119" y="1088245"/>
                      <a:pt x="521612" y="1093325"/>
                      <a:pt x="590105" y="1094595"/>
                    </a:cubicBezTo>
                    <a:cubicBezTo>
                      <a:pt x="704259" y="1097135"/>
                      <a:pt x="1976270" y="1098405"/>
                      <a:pt x="2090425" y="1099675"/>
                    </a:cubicBezTo>
                    <a:cubicBezTo>
                      <a:pt x="2106733" y="1099675"/>
                      <a:pt x="2123040" y="1099675"/>
                      <a:pt x="2139348" y="1099675"/>
                    </a:cubicBezTo>
                    <a:cubicBezTo>
                      <a:pt x="2217626" y="1099675"/>
                      <a:pt x="2299165" y="1098405"/>
                      <a:pt x="2377442" y="1098405"/>
                    </a:cubicBezTo>
                    <a:cubicBezTo>
                      <a:pt x="2468766" y="1098405"/>
                      <a:pt x="2556828" y="1099675"/>
                      <a:pt x="2648152" y="1099675"/>
                    </a:cubicBezTo>
                    <a:cubicBezTo>
                      <a:pt x="2781877" y="1099675"/>
                      <a:pt x="2918862" y="1099675"/>
                      <a:pt x="3052587" y="1099675"/>
                    </a:cubicBezTo>
                    <a:cubicBezTo>
                      <a:pt x="3176526" y="1099675"/>
                      <a:pt x="3300466" y="1100945"/>
                      <a:pt x="3424405" y="1102215"/>
                    </a:cubicBezTo>
                    <a:cubicBezTo>
                      <a:pt x="3479852" y="1102215"/>
                      <a:pt x="3538560" y="1103485"/>
                      <a:pt x="3594006" y="1103485"/>
                    </a:cubicBezTo>
                    <a:cubicBezTo>
                      <a:pt x="3773393" y="1102215"/>
                      <a:pt x="3949517" y="1095865"/>
                      <a:pt x="4119428" y="1095865"/>
                    </a:cubicBezTo>
                    <a:cubicBezTo>
                      <a:pt x="4123237" y="1095865"/>
                      <a:pt x="4128318" y="1093325"/>
                      <a:pt x="4132128" y="1090785"/>
                    </a:cubicBezTo>
                    <a:cubicBezTo>
                      <a:pt x="4137208" y="1086975"/>
                      <a:pt x="4139748" y="1080625"/>
                      <a:pt x="4142287" y="1078085"/>
                    </a:cubicBezTo>
                    <a:cubicBezTo>
                      <a:pt x="4143558" y="1029873"/>
                      <a:pt x="4144828" y="996960"/>
                      <a:pt x="4146098" y="964046"/>
                    </a:cubicBezTo>
                    <a:cubicBezTo>
                      <a:pt x="4147368" y="913109"/>
                      <a:pt x="4157528" y="424113"/>
                      <a:pt x="4158798" y="373175"/>
                    </a:cubicBezTo>
                    <a:cubicBezTo>
                      <a:pt x="4158798" y="342613"/>
                      <a:pt x="4160068" y="312051"/>
                      <a:pt x="4161337" y="281488"/>
                    </a:cubicBezTo>
                    <a:cubicBezTo>
                      <a:pt x="4162608" y="248575"/>
                      <a:pt x="4163878" y="215662"/>
                      <a:pt x="4166418" y="182749"/>
                    </a:cubicBezTo>
                    <a:cubicBezTo>
                      <a:pt x="4167687" y="163158"/>
                      <a:pt x="4167687" y="142783"/>
                      <a:pt x="4172768" y="123191"/>
                    </a:cubicBezTo>
                    <a:cubicBezTo>
                      <a:pt x="4177848" y="99682"/>
                      <a:pt x="4180387" y="76956"/>
                      <a:pt x="4179118" y="44450"/>
                    </a:cubicBezTo>
                    <a:cubicBezTo>
                      <a:pt x="4179118" y="38100"/>
                      <a:pt x="4175308" y="30480"/>
                      <a:pt x="4168958" y="27940"/>
                    </a:cubicBezTo>
                    <a:close/>
                  </a:path>
                </a:pathLst>
              </a:custGeom>
              <a:solidFill>
                <a:srgbClr val="FFF5ED"/>
              </a:solidFill>
            </p:spPr>
          </p:sp>
        </p:grpSp>
        <p:sp>
          <p:nvSpPr>
            <p:cNvPr name="TextBox 18" id="18"/>
            <p:cNvSpPr txBox="true"/>
            <p:nvPr/>
          </p:nvSpPr>
          <p:spPr>
            <a:xfrm rot="0">
              <a:off x="175684" y="142062"/>
              <a:ext cx="9089576" cy="2055918"/>
            </a:xfrm>
            <a:prstGeom prst="rect">
              <a:avLst/>
            </a:prstGeom>
          </p:spPr>
          <p:txBody>
            <a:bodyPr anchor="t" rtlCol="false" tIns="0" lIns="0" bIns="0" rIns="0">
              <a:spAutoFit/>
            </a:bodyPr>
            <a:lstStyle/>
            <a:p>
              <a:pPr algn="just">
                <a:lnSpc>
                  <a:spcPts val="3079"/>
                </a:lnSpc>
              </a:pPr>
              <a:r>
                <a:rPr lang="en-US" sz="2199">
                  <a:solidFill>
                    <a:srgbClr val="191919"/>
                  </a:solidFill>
                  <a:latin typeface="210 8비트 Bold"/>
                  <a:ea typeface="210 8비트 Bold"/>
                  <a:cs typeface="210 8비트 Bold"/>
                  <a:sym typeface="210 8비트 Bold"/>
                </a:rPr>
                <a:t>Regis</a:t>
              </a:r>
              <a:r>
                <a:rPr lang="en-US" sz="2199">
                  <a:solidFill>
                    <a:srgbClr val="191919"/>
                  </a:solidFill>
                  <a:latin typeface="210 8비트 Bold"/>
                  <a:ea typeface="210 8비트 Bold"/>
                  <a:cs typeface="210 8비트 Bold"/>
                  <a:sym typeface="210 8비트 Bold"/>
                </a:rPr>
                <a:t>tration</a:t>
              </a:r>
              <a:r>
                <a:rPr lang="en-US" sz="2199">
                  <a:solidFill>
                    <a:srgbClr val="191919"/>
                  </a:solidFill>
                  <a:latin typeface="210 8비트 Bold"/>
                  <a:ea typeface="210 8비트 Bold"/>
                  <a:cs typeface="210 8비트 Bold"/>
                  <a:sym typeface="210 8비트 Bold"/>
                </a:rPr>
                <a:t> Management</a:t>
              </a:r>
            </a:p>
            <a:p>
              <a:pPr algn="just">
                <a:lnSpc>
                  <a:spcPts val="3079"/>
                </a:lnSpc>
              </a:pPr>
              <a:r>
                <a:rPr lang="en-US" sz="2199">
                  <a:solidFill>
                    <a:srgbClr val="191919"/>
                  </a:solidFill>
                  <a:latin typeface="210 8비트"/>
                  <a:ea typeface="210 8비트"/>
                  <a:cs typeface="210 8비트"/>
                  <a:sym typeface="210 8비트"/>
                </a:rPr>
                <a:t>Track registration status of events registered (whether approved by organizers)</a:t>
              </a:r>
            </a:p>
          </p:txBody>
        </p:sp>
      </p:grpSp>
      <p:sp>
        <p:nvSpPr>
          <p:cNvPr name="Freeform 19" id="19"/>
          <p:cNvSpPr/>
          <p:nvPr/>
        </p:nvSpPr>
        <p:spPr>
          <a:xfrm flipH="false" flipV="false" rot="0">
            <a:off x="13929461" y="-362247"/>
            <a:ext cx="3930219" cy="2405201"/>
          </a:xfrm>
          <a:custGeom>
            <a:avLst/>
            <a:gdLst/>
            <a:ahLst/>
            <a:cxnLst/>
            <a:rect r="r" b="b" t="t" l="l"/>
            <a:pathLst>
              <a:path h="2405201" w="3930219">
                <a:moveTo>
                  <a:pt x="0" y="0"/>
                </a:moveTo>
                <a:lnTo>
                  <a:pt x="3930219" y="0"/>
                </a:lnTo>
                <a:lnTo>
                  <a:pt x="3930219" y="2405200"/>
                </a:lnTo>
                <a:lnTo>
                  <a:pt x="0" y="2405200"/>
                </a:lnTo>
                <a:lnTo>
                  <a:pt x="0" y="0"/>
                </a:lnTo>
                <a:close/>
              </a:path>
            </a:pathLst>
          </a:custGeom>
          <a:blipFill>
            <a:blip r:embed="rId2"/>
            <a:stretch>
              <a:fillRect l="-1486" t="-10761" r="-2595" b="0"/>
            </a:stretch>
          </a:blipFill>
        </p:spPr>
      </p:sp>
      <p:sp>
        <p:nvSpPr>
          <p:cNvPr name="TextBox 20" id="20"/>
          <p:cNvSpPr txBox="true"/>
          <p:nvPr/>
        </p:nvSpPr>
        <p:spPr>
          <a:xfrm rot="0">
            <a:off x="14031322" y="933546"/>
            <a:ext cx="3726497" cy="596899"/>
          </a:xfrm>
          <a:prstGeom prst="rect">
            <a:avLst/>
          </a:prstGeom>
        </p:spPr>
        <p:txBody>
          <a:bodyPr anchor="t" rtlCol="false" tIns="0" lIns="0" bIns="0" rIns="0">
            <a:spAutoFit/>
          </a:bodyPr>
          <a:lstStyle/>
          <a:p>
            <a:pPr algn="ctr">
              <a:lnSpc>
                <a:spcPts val="4900"/>
              </a:lnSpc>
              <a:spcBef>
                <a:spcPct val="0"/>
              </a:spcBef>
            </a:pPr>
            <a:r>
              <a:rPr lang="en-US" sz="3500">
                <a:solidFill>
                  <a:srgbClr val="191919"/>
                </a:solidFill>
                <a:latin typeface="210 8비트 Bold"/>
                <a:ea typeface="210 8비트 Bold"/>
                <a:cs typeface="210 8비트 Bold"/>
                <a:sym typeface="210 8비트 Bold"/>
              </a:rPr>
              <a:t>PARTICIPANTS</a:t>
            </a:r>
          </a:p>
        </p:txBody>
      </p:sp>
      <p:grpSp>
        <p:nvGrpSpPr>
          <p:cNvPr name="Group 21" id="21"/>
          <p:cNvGrpSpPr/>
          <p:nvPr/>
        </p:nvGrpSpPr>
        <p:grpSpPr>
          <a:xfrm rot="0">
            <a:off x="7440389" y="7954113"/>
            <a:ext cx="7080709" cy="1540853"/>
            <a:chOff x="0" y="0"/>
            <a:chExt cx="9440945" cy="2054471"/>
          </a:xfrm>
        </p:grpSpPr>
        <p:grpSp>
          <p:nvGrpSpPr>
            <p:cNvPr name="Group 22" id="22"/>
            <p:cNvGrpSpPr/>
            <p:nvPr/>
          </p:nvGrpSpPr>
          <p:grpSpPr>
            <a:xfrm rot="-10800000">
              <a:off x="0" y="0"/>
              <a:ext cx="9440945" cy="2054471"/>
              <a:chOff x="0" y="0"/>
              <a:chExt cx="4179118" cy="909430"/>
            </a:xfrm>
          </p:grpSpPr>
          <p:sp>
            <p:nvSpPr>
              <p:cNvPr name="Freeform 23" id="23"/>
              <p:cNvSpPr/>
              <p:nvPr/>
            </p:nvSpPr>
            <p:spPr>
              <a:xfrm flipH="false" flipV="false" rot="0">
                <a:off x="0" y="-1270"/>
                <a:ext cx="4180387" cy="908160"/>
              </a:xfrm>
              <a:custGeom>
                <a:avLst/>
                <a:gdLst/>
                <a:ahLst/>
                <a:cxnLst/>
                <a:rect r="r" b="b" t="t" l="l"/>
                <a:pathLst>
                  <a:path h="908160" w="4180387">
                    <a:moveTo>
                      <a:pt x="4168958" y="27940"/>
                    </a:moveTo>
                    <a:cubicBezTo>
                      <a:pt x="4160068" y="24130"/>
                      <a:pt x="4151178" y="21590"/>
                      <a:pt x="4142287" y="21590"/>
                    </a:cubicBezTo>
                    <a:cubicBezTo>
                      <a:pt x="4115618" y="20320"/>
                      <a:pt x="4053887" y="20320"/>
                      <a:pt x="3985394" y="17780"/>
                    </a:cubicBezTo>
                    <a:cubicBezTo>
                      <a:pt x="3828839" y="12700"/>
                      <a:pt x="3675546" y="6350"/>
                      <a:pt x="3518991" y="3810"/>
                    </a:cubicBezTo>
                    <a:cubicBezTo>
                      <a:pt x="3391789" y="1270"/>
                      <a:pt x="3267850" y="3810"/>
                      <a:pt x="3140649" y="2540"/>
                    </a:cubicBezTo>
                    <a:cubicBezTo>
                      <a:pt x="3085202" y="2540"/>
                      <a:pt x="3029756" y="0"/>
                      <a:pt x="2974309" y="2540"/>
                    </a:cubicBezTo>
                    <a:cubicBezTo>
                      <a:pt x="2840585" y="10160"/>
                      <a:pt x="2706861" y="11430"/>
                      <a:pt x="2569875" y="8890"/>
                    </a:cubicBezTo>
                    <a:cubicBezTo>
                      <a:pt x="2501382" y="7620"/>
                      <a:pt x="2432889" y="7620"/>
                      <a:pt x="2364396" y="7620"/>
                    </a:cubicBezTo>
                    <a:cubicBezTo>
                      <a:pt x="2240457" y="7620"/>
                      <a:pt x="2116517" y="7620"/>
                      <a:pt x="1992578" y="6350"/>
                    </a:cubicBezTo>
                    <a:cubicBezTo>
                      <a:pt x="1862115" y="5080"/>
                      <a:pt x="577058" y="2540"/>
                      <a:pt x="449858" y="1270"/>
                    </a:cubicBezTo>
                    <a:cubicBezTo>
                      <a:pt x="345487" y="0"/>
                      <a:pt x="244379" y="1270"/>
                      <a:pt x="140009" y="1270"/>
                    </a:cubicBezTo>
                    <a:cubicBezTo>
                      <a:pt x="68254" y="1270"/>
                      <a:pt x="33020" y="3810"/>
                      <a:pt x="5080" y="5080"/>
                    </a:cubicBezTo>
                    <a:cubicBezTo>
                      <a:pt x="3810" y="5080"/>
                      <a:pt x="2540" y="7620"/>
                      <a:pt x="0" y="8890"/>
                    </a:cubicBezTo>
                    <a:cubicBezTo>
                      <a:pt x="1270" y="21590"/>
                      <a:pt x="3810" y="34290"/>
                      <a:pt x="5080" y="46990"/>
                    </a:cubicBezTo>
                    <a:cubicBezTo>
                      <a:pt x="15240" y="91656"/>
                      <a:pt x="16510" y="127369"/>
                      <a:pt x="17780" y="162455"/>
                    </a:cubicBezTo>
                    <a:cubicBezTo>
                      <a:pt x="19050" y="198168"/>
                      <a:pt x="17780" y="233881"/>
                      <a:pt x="16510" y="270220"/>
                    </a:cubicBezTo>
                    <a:cubicBezTo>
                      <a:pt x="15240" y="307186"/>
                      <a:pt x="2540" y="695016"/>
                      <a:pt x="2540" y="731981"/>
                    </a:cubicBezTo>
                    <a:cubicBezTo>
                      <a:pt x="2540" y="768321"/>
                      <a:pt x="1270" y="804660"/>
                      <a:pt x="0" y="841000"/>
                    </a:cubicBezTo>
                    <a:cubicBezTo>
                      <a:pt x="0" y="853550"/>
                      <a:pt x="3810" y="863710"/>
                      <a:pt x="15240" y="868790"/>
                    </a:cubicBezTo>
                    <a:cubicBezTo>
                      <a:pt x="22860" y="872600"/>
                      <a:pt x="31750" y="875140"/>
                      <a:pt x="40640" y="876410"/>
                    </a:cubicBezTo>
                    <a:cubicBezTo>
                      <a:pt x="136747" y="881490"/>
                      <a:pt x="260687" y="885300"/>
                      <a:pt x="384626" y="890380"/>
                    </a:cubicBezTo>
                    <a:cubicBezTo>
                      <a:pt x="453119" y="892920"/>
                      <a:pt x="521612" y="898000"/>
                      <a:pt x="590105" y="899270"/>
                    </a:cubicBezTo>
                    <a:cubicBezTo>
                      <a:pt x="704259" y="901810"/>
                      <a:pt x="1976270" y="903080"/>
                      <a:pt x="2090425" y="904350"/>
                    </a:cubicBezTo>
                    <a:cubicBezTo>
                      <a:pt x="2106733" y="904350"/>
                      <a:pt x="2123040" y="904350"/>
                      <a:pt x="2139348" y="904350"/>
                    </a:cubicBezTo>
                    <a:cubicBezTo>
                      <a:pt x="2217626" y="904350"/>
                      <a:pt x="2299165" y="903080"/>
                      <a:pt x="2377442" y="903080"/>
                    </a:cubicBezTo>
                    <a:cubicBezTo>
                      <a:pt x="2468766" y="903080"/>
                      <a:pt x="2556828" y="904350"/>
                      <a:pt x="2648152" y="904350"/>
                    </a:cubicBezTo>
                    <a:cubicBezTo>
                      <a:pt x="2781877" y="904350"/>
                      <a:pt x="2918862" y="904350"/>
                      <a:pt x="3052587" y="904350"/>
                    </a:cubicBezTo>
                    <a:cubicBezTo>
                      <a:pt x="3176526" y="904350"/>
                      <a:pt x="3300466" y="905620"/>
                      <a:pt x="3424405" y="906890"/>
                    </a:cubicBezTo>
                    <a:cubicBezTo>
                      <a:pt x="3479852" y="906890"/>
                      <a:pt x="3538560" y="908160"/>
                      <a:pt x="3594006" y="908160"/>
                    </a:cubicBezTo>
                    <a:cubicBezTo>
                      <a:pt x="3773393" y="906890"/>
                      <a:pt x="3949517" y="900540"/>
                      <a:pt x="4119428" y="900540"/>
                    </a:cubicBezTo>
                    <a:cubicBezTo>
                      <a:pt x="4123237" y="900540"/>
                      <a:pt x="4128318" y="898000"/>
                      <a:pt x="4132128" y="895460"/>
                    </a:cubicBezTo>
                    <a:cubicBezTo>
                      <a:pt x="4137208" y="891650"/>
                      <a:pt x="4139748" y="885300"/>
                      <a:pt x="4142287" y="882760"/>
                    </a:cubicBezTo>
                    <a:cubicBezTo>
                      <a:pt x="4143558" y="836614"/>
                      <a:pt x="4144828" y="810299"/>
                      <a:pt x="4146098" y="783984"/>
                    </a:cubicBezTo>
                    <a:cubicBezTo>
                      <a:pt x="4147368" y="743259"/>
                      <a:pt x="4157528" y="352297"/>
                      <a:pt x="4158798" y="311572"/>
                    </a:cubicBezTo>
                    <a:cubicBezTo>
                      <a:pt x="4158798" y="287137"/>
                      <a:pt x="4160068" y="262702"/>
                      <a:pt x="4161337" y="238266"/>
                    </a:cubicBezTo>
                    <a:cubicBezTo>
                      <a:pt x="4162608" y="211952"/>
                      <a:pt x="4163878" y="185637"/>
                      <a:pt x="4166418" y="159322"/>
                    </a:cubicBezTo>
                    <a:cubicBezTo>
                      <a:pt x="4167687" y="143659"/>
                      <a:pt x="4167687" y="127369"/>
                      <a:pt x="4172768" y="111705"/>
                    </a:cubicBezTo>
                    <a:cubicBezTo>
                      <a:pt x="4177848" y="92909"/>
                      <a:pt x="4180387" y="74739"/>
                      <a:pt x="4179118" y="44450"/>
                    </a:cubicBezTo>
                    <a:cubicBezTo>
                      <a:pt x="4179118" y="38100"/>
                      <a:pt x="4175308" y="30480"/>
                      <a:pt x="4168958" y="27940"/>
                    </a:cubicBezTo>
                    <a:close/>
                  </a:path>
                </a:pathLst>
              </a:custGeom>
              <a:solidFill>
                <a:srgbClr val="FFF5ED"/>
              </a:solidFill>
            </p:spPr>
          </p:sp>
        </p:grpSp>
        <p:sp>
          <p:nvSpPr>
            <p:cNvPr name="TextBox 24" id="24"/>
            <p:cNvSpPr txBox="true"/>
            <p:nvPr/>
          </p:nvSpPr>
          <p:spPr>
            <a:xfrm rot="0">
              <a:off x="177012" y="273989"/>
              <a:ext cx="9089576" cy="1535218"/>
            </a:xfrm>
            <a:prstGeom prst="rect">
              <a:avLst/>
            </a:prstGeom>
          </p:spPr>
          <p:txBody>
            <a:bodyPr anchor="t" rtlCol="false" tIns="0" lIns="0" bIns="0" rIns="0">
              <a:spAutoFit/>
            </a:bodyPr>
            <a:lstStyle/>
            <a:p>
              <a:pPr algn="just">
                <a:lnSpc>
                  <a:spcPts val="3079"/>
                </a:lnSpc>
              </a:pPr>
              <a:r>
                <a:rPr lang="en-US" sz="2199">
                  <a:solidFill>
                    <a:srgbClr val="191919"/>
                  </a:solidFill>
                  <a:latin typeface="210 8비트 Bold"/>
                  <a:ea typeface="210 8비트 Bold"/>
                  <a:cs typeface="210 8비트 Bold"/>
                  <a:sym typeface="210 8비트 Bold"/>
                </a:rPr>
                <a:t>FeedBack</a:t>
              </a:r>
            </a:p>
            <a:p>
              <a:pPr algn="just">
                <a:lnSpc>
                  <a:spcPts val="3079"/>
                </a:lnSpc>
              </a:pPr>
              <a:r>
                <a:rPr lang="en-US" sz="2199">
                  <a:solidFill>
                    <a:srgbClr val="191919"/>
                  </a:solidFill>
                  <a:latin typeface="210 8비트"/>
                  <a:ea typeface="210 8비트"/>
                  <a:cs typeface="210 8비트"/>
                  <a:sym typeface="210 8비트"/>
                </a:rPr>
                <a:t>Submit Feedback form about the experience using the system.</a:t>
              </a:r>
            </a:p>
          </p:txBody>
        </p:sp>
      </p:grpSp>
      <p:sp>
        <p:nvSpPr>
          <p:cNvPr name="Freeform 25" id="25"/>
          <p:cNvSpPr/>
          <p:nvPr/>
        </p:nvSpPr>
        <p:spPr>
          <a:xfrm flipH="false" flipV="false" rot="0">
            <a:off x="4644578" y="8387301"/>
            <a:ext cx="809961" cy="674477"/>
          </a:xfrm>
          <a:custGeom>
            <a:avLst/>
            <a:gdLst/>
            <a:ahLst/>
            <a:cxnLst/>
            <a:rect r="r" b="b" t="t" l="l"/>
            <a:pathLst>
              <a:path h="674477" w="809961">
                <a:moveTo>
                  <a:pt x="0" y="0"/>
                </a:moveTo>
                <a:lnTo>
                  <a:pt x="809961" y="0"/>
                </a:lnTo>
                <a:lnTo>
                  <a:pt x="809961" y="674477"/>
                </a:lnTo>
                <a:lnTo>
                  <a:pt x="0" y="6744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0">
            <a:off x="3598922" y="8387301"/>
            <a:ext cx="809961" cy="674477"/>
          </a:xfrm>
          <a:custGeom>
            <a:avLst/>
            <a:gdLst/>
            <a:ahLst/>
            <a:cxnLst/>
            <a:rect r="r" b="b" t="t" l="l"/>
            <a:pathLst>
              <a:path h="674477" w="809961">
                <a:moveTo>
                  <a:pt x="0" y="0"/>
                </a:moveTo>
                <a:lnTo>
                  <a:pt x="809961" y="0"/>
                </a:lnTo>
                <a:lnTo>
                  <a:pt x="809961" y="674477"/>
                </a:lnTo>
                <a:lnTo>
                  <a:pt x="0" y="6744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7" id="27"/>
          <p:cNvSpPr/>
          <p:nvPr/>
        </p:nvSpPr>
        <p:spPr>
          <a:xfrm flipH="false" flipV="false" rot="0">
            <a:off x="2550836" y="8387301"/>
            <a:ext cx="809961" cy="674477"/>
          </a:xfrm>
          <a:custGeom>
            <a:avLst/>
            <a:gdLst/>
            <a:ahLst/>
            <a:cxnLst/>
            <a:rect r="r" b="b" t="t" l="l"/>
            <a:pathLst>
              <a:path h="674477" w="809961">
                <a:moveTo>
                  <a:pt x="0" y="0"/>
                </a:moveTo>
                <a:lnTo>
                  <a:pt x="809961" y="0"/>
                </a:lnTo>
                <a:lnTo>
                  <a:pt x="809961" y="674477"/>
                </a:lnTo>
                <a:lnTo>
                  <a:pt x="0" y="67447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8" id="28"/>
          <p:cNvSpPr/>
          <p:nvPr/>
        </p:nvSpPr>
        <p:spPr>
          <a:xfrm flipH="false" flipV="false" rot="0">
            <a:off x="15354605" y="9061778"/>
            <a:ext cx="2505075" cy="642210"/>
          </a:xfrm>
          <a:custGeom>
            <a:avLst/>
            <a:gdLst/>
            <a:ahLst/>
            <a:cxnLst/>
            <a:rect r="r" b="b" t="t" l="l"/>
            <a:pathLst>
              <a:path h="642210" w="2505075">
                <a:moveTo>
                  <a:pt x="0" y="0"/>
                </a:moveTo>
                <a:lnTo>
                  <a:pt x="2505075" y="0"/>
                </a:lnTo>
                <a:lnTo>
                  <a:pt x="2505075" y="642210"/>
                </a:lnTo>
                <a:lnTo>
                  <a:pt x="0" y="64221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9" id="29"/>
          <p:cNvSpPr/>
          <p:nvPr/>
        </p:nvSpPr>
        <p:spPr>
          <a:xfrm flipH="false" flipV="false" rot="0">
            <a:off x="15354605" y="8190812"/>
            <a:ext cx="2403214" cy="616097"/>
          </a:xfrm>
          <a:custGeom>
            <a:avLst/>
            <a:gdLst/>
            <a:ahLst/>
            <a:cxnLst/>
            <a:rect r="r" b="b" t="t" l="l"/>
            <a:pathLst>
              <a:path h="616097" w="2403214">
                <a:moveTo>
                  <a:pt x="0" y="0"/>
                </a:moveTo>
                <a:lnTo>
                  <a:pt x="2403214" y="0"/>
                </a:lnTo>
                <a:lnTo>
                  <a:pt x="2403214" y="616096"/>
                </a:lnTo>
                <a:lnTo>
                  <a:pt x="0" y="61609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0" id="30"/>
          <p:cNvSpPr/>
          <p:nvPr/>
        </p:nvSpPr>
        <p:spPr>
          <a:xfrm flipH="false" flipV="false" rot="0">
            <a:off x="7686943" y="840353"/>
            <a:ext cx="559973" cy="527392"/>
          </a:xfrm>
          <a:custGeom>
            <a:avLst/>
            <a:gdLst/>
            <a:ahLst/>
            <a:cxnLst/>
            <a:rect r="r" b="b" t="t" l="l"/>
            <a:pathLst>
              <a:path h="527392" w="559973">
                <a:moveTo>
                  <a:pt x="0" y="0"/>
                </a:moveTo>
                <a:lnTo>
                  <a:pt x="559973" y="0"/>
                </a:lnTo>
                <a:lnTo>
                  <a:pt x="559973" y="527392"/>
                </a:lnTo>
                <a:lnTo>
                  <a:pt x="0" y="52739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31" id="31"/>
          <p:cNvSpPr txBox="true"/>
          <p:nvPr/>
        </p:nvSpPr>
        <p:spPr>
          <a:xfrm rot="0">
            <a:off x="564986" y="728293"/>
            <a:ext cx="7121956" cy="1397932"/>
          </a:xfrm>
          <a:prstGeom prst="rect">
            <a:avLst/>
          </a:prstGeom>
        </p:spPr>
        <p:txBody>
          <a:bodyPr anchor="t" rtlCol="false" tIns="0" lIns="0" bIns="0" rIns="0">
            <a:spAutoFit/>
          </a:bodyPr>
          <a:lstStyle/>
          <a:p>
            <a:pPr algn="l">
              <a:lnSpc>
                <a:spcPts val="5393"/>
              </a:lnSpc>
            </a:pPr>
            <a:r>
              <a:rPr lang="en-US" sz="5393">
                <a:solidFill>
                  <a:srgbClr val="191919"/>
                </a:solidFill>
                <a:latin typeface="210 8비트"/>
                <a:ea typeface="210 8비트"/>
                <a:cs typeface="210 8비트"/>
                <a:sym typeface="210 8비트"/>
              </a:rPr>
              <a:t>ROLES &amp; RESPONSIBILITIES</a:t>
            </a:r>
          </a:p>
        </p:txBody>
      </p:sp>
    </p:spTree>
  </p:cSld>
  <p:clrMapOvr>
    <a:masterClrMapping/>
  </p:clrMapOvr>
</p:sld>
</file>

<file path=ppt/slides/slide26.xml><?xml version="1.0" encoding="utf-8"?>
<p:sld xmlns:p="http://schemas.openxmlformats.org/presentationml/2006/main" xmlns:a="http://schemas.openxmlformats.org/drawingml/2006/main">
  <p:cSld>
    <p:bg>
      <p:bgPr>
        <a:solidFill>
          <a:srgbClr val="FFFAEE"/>
        </a:solidFill>
      </p:bgPr>
    </p:bg>
    <p:spTree>
      <p:nvGrpSpPr>
        <p:cNvPr id="1" name=""/>
        <p:cNvGrpSpPr/>
        <p:nvPr/>
      </p:nvGrpSpPr>
      <p:grpSpPr>
        <a:xfrm>
          <a:off x="0" y="0"/>
          <a:ext cx="0" cy="0"/>
          <a:chOff x="0" y="0"/>
          <a:chExt cx="0" cy="0"/>
        </a:xfrm>
      </p:grpSpPr>
      <p:grpSp>
        <p:nvGrpSpPr>
          <p:cNvPr name="Group 2" id="2"/>
          <p:cNvGrpSpPr/>
          <p:nvPr/>
        </p:nvGrpSpPr>
        <p:grpSpPr>
          <a:xfrm rot="0">
            <a:off x="0" y="1885838"/>
            <a:ext cx="18288000" cy="8401162"/>
            <a:chOff x="0" y="0"/>
            <a:chExt cx="4816593" cy="2212652"/>
          </a:xfrm>
        </p:grpSpPr>
        <p:sp>
          <p:nvSpPr>
            <p:cNvPr name="Freeform 3" id="3"/>
            <p:cNvSpPr/>
            <p:nvPr/>
          </p:nvSpPr>
          <p:spPr>
            <a:xfrm flipH="false" flipV="false" rot="0">
              <a:off x="0" y="0"/>
              <a:ext cx="4816592" cy="2212652"/>
            </a:xfrm>
            <a:custGeom>
              <a:avLst/>
              <a:gdLst/>
              <a:ahLst/>
              <a:cxnLst/>
              <a:rect r="r" b="b" t="t" l="l"/>
              <a:pathLst>
                <a:path h="2212652" w="4816592">
                  <a:moveTo>
                    <a:pt x="0" y="0"/>
                  </a:moveTo>
                  <a:lnTo>
                    <a:pt x="4816592" y="0"/>
                  </a:lnTo>
                  <a:lnTo>
                    <a:pt x="4816592" y="2212652"/>
                  </a:lnTo>
                  <a:lnTo>
                    <a:pt x="0" y="2212652"/>
                  </a:lnTo>
                  <a:close/>
                </a:path>
              </a:pathLst>
            </a:custGeom>
            <a:solidFill>
              <a:srgbClr val="FFFAEE"/>
            </a:solidFill>
            <a:ln w="19050" cap="sq">
              <a:solidFill>
                <a:srgbClr val="191919"/>
              </a:solidFill>
              <a:prstDash val="solid"/>
              <a:miter/>
            </a:ln>
          </p:spPr>
        </p:sp>
        <p:sp>
          <p:nvSpPr>
            <p:cNvPr name="TextBox 4" id="4"/>
            <p:cNvSpPr txBox="true"/>
            <p:nvPr/>
          </p:nvSpPr>
          <p:spPr>
            <a:xfrm>
              <a:off x="0" y="-66675"/>
              <a:ext cx="4816593" cy="2279327"/>
            </a:xfrm>
            <a:prstGeom prst="rect">
              <a:avLst/>
            </a:prstGeom>
          </p:spPr>
          <p:txBody>
            <a:bodyPr anchor="ctr" rtlCol="false" tIns="50800" lIns="50800" bIns="50800" rIns="50800"/>
            <a:lstStyle/>
            <a:p>
              <a:pPr algn="ctr">
                <a:lnSpc>
                  <a:spcPts val="2520"/>
                </a:lnSpc>
              </a:pPr>
            </a:p>
          </p:txBody>
        </p:sp>
      </p:grpSp>
      <p:sp>
        <p:nvSpPr>
          <p:cNvPr name="TextBox 5" id="5"/>
          <p:cNvSpPr txBox="true"/>
          <p:nvPr/>
        </p:nvSpPr>
        <p:spPr>
          <a:xfrm rot="0">
            <a:off x="241565" y="3962839"/>
            <a:ext cx="12694447" cy="3966552"/>
          </a:xfrm>
          <a:prstGeom prst="rect">
            <a:avLst/>
          </a:prstGeom>
        </p:spPr>
        <p:txBody>
          <a:bodyPr anchor="t" rtlCol="false" tIns="0" lIns="0" bIns="0" rIns="0">
            <a:spAutoFit/>
          </a:bodyPr>
          <a:lstStyle/>
          <a:p>
            <a:pPr algn="ctr">
              <a:lnSpc>
                <a:spcPts val="15254"/>
              </a:lnSpc>
            </a:pPr>
            <a:r>
              <a:rPr lang="en-US" sz="15254">
                <a:solidFill>
                  <a:srgbClr val="191919"/>
                </a:solidFill>
                <a:latin typeface="210 8비트"/>
                <a:ea typeface="210 8비트"/>
                <a:cs typeface="210 8비트"/>
                <a:sym typeface="210 8비트"/>
              </a:rPr>
              <a:t>UML DIAGRAMS</a:t>
            </a:r>
          </a:p>
        </p:txBody>
      </p:sp>
      <p:sp>
        <p:nvSpPr>
          <p:cNvPr name="TextBox 6" id="6"/>
          <p:cNvSpPr txBox="true"/>
          <p:nvPr/>
        </p:nvSpPr>
        <p:spPr>
          <a:xfrm rot="0">
            <a:off x="13231156" y="4277164"/>
            <a:ext cx="5056844" cy="4218585"/>
          </a:xfrm>
          <a:prstGeom prst="rect">
            <a:avLst/>
          </a:prstGeom>
        </p:spPr>
        <p:txBody>
          <a:bodyPr anchor="t" rtlCol="false" tIns="0" lIns="0" bIns="0" rIns="0">
            <a:spAutoFit/>
          </a:bodyPr>
          <a:lstStyle/>
          <a:p>
            <a:pPr algn="ctr">
              <a:lnSpc>
                <a:spcPts val="31684"/>
              </a:lnSpc>
            </a:pPr>
            <a:r>
              <a:rPr lang="en-US" sz="31684">
                <a:solidFill>
                  <a:srgbClr val="191919"/>
                </a:solidFill>
                <a:latin typeface="210 8비트"/>
                <a:ea typeface="210 8비트"/>
                <a:cs typeface="210 8비트"/>
                <a:sym typeface="210 8비트"/>
              </a:rPr>
              <a:t>&gt;&gt;</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7338203" y="269353"/>
            <a:ext cx="8182154" cy="9935453"/>
          </a:xfrm>
          <a:custGeom>
            <a:avLst/>
            <a:gdLst/>
            <a:ahLst/>
            <a:cxnLst/>
            <a:rect r="r" b="b" t="t" l="l"/>
            <a:pathLst>
              <a:path h="9935453" w="8182154">
                <a:moveTo>
                  <a:pt x="0" y="0"/>
                </a:moveTo>
                <a:lnTo>
                  <a:pt x="8182154" y="0"/>
                </a:lnTo>
                <a:lnTo>
                  <a:pt x="8182154" y="9935453"/>
                </a:lnTo>
                <a:lnTo>
                  <a:pt x="0" y="9935453"/>
                </a:lnTo>
                <a:lnTo>
                  <a:pt x="0" y="0"/>
                </a:lnTo>
                <a:close/>
              </a:path>
            </a:pathLst>
          </a:custGeom>
          <a:blipFill>
            <a:blip r:embed="rId2"/>
            <a:stretch>
              <a:fillRect l="0" t="-2960" r="0" b="-2960"/>
            </a:stretch>
          </a:blipFill>
        </p:spPr>
      </p:sp>
      <p:sp>
        <p:nvSpPr>
          <p:cNvPr name="TextBox 3" id="3"/>
          <p:cNvSpPr txBox="true"/>
          <p:nvPr/>
        </p:nvSpPr>
        <p:spPr>
          <a:xfrm rot="0">
            <a:off x="648704" y="4610410"/>
            <a:ext cx="5393090" cy="1825625"/>
          </a:xfrm>
          <a:prstGeom prst="rect">
            <a:avLst/>
          </a:prstGeom>
        </p:spPr>
        <p:txBody>
          <a:bodyPr anchor="t" rtlCol="false" tIns="0" lIns="0" bIns="0" rIns="0">
            <a:spAutoFit/>
          </a:bodyPr>
          <a:lstStyle/>
          <a:p>
            <a:pPr algn="ctr">
              <a:lnSpc>
                <a:spcPts val="6999"/>
              </a:lnSpc>
            </a:pPr>
            <a:r>
              <a:rPr lang="en-US" sz="6999">
                <a:solidFill>
                  <a:srgbClr val="191919"/>
                </a:solidFill>
                <a:latin typeface="210 8비트"/>
                <a:ea typeface="210 8비트"/>
                <a:cs typeface="210 8비트"/>
                <a:sym typeface="210 8비트"/>
              </a:rPr>
              <a:t>USE CASE DIAGRAM</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6324022" y="510666"/>
            <a:ext cx="11188293" cy="9265667"/>
          </a:xfrm>
          <a:custGeom>
            <a:avLst/>
            <a:gdLst/>
            <a:ahLst/>
            <a:cxnLst/>
            <a:rect r="r" b="b" t="t" l="l"/>
            <a:pathLst>
              <a:path h="9265667" w="11188293">
                <a:moveTo>
                  <a:pt x="0" y="0"/>
                </a:moveTo>
                <a:lnTo>
                  <a:pt x="11188294" y="0"/>
                </a:lnTo>
                <a:lnTo>
                  <a:pt x="11188294" y="9265668"/>
                </a:lnTo>
                <a:lnTo>
                  <a:pt x="0" y="9265668"/>
                </a:lnTo>
                <a:lnTo>
                  <a:pt x="0" y="0"/>
                </a:lnTo>
                <a:close/>
              </a:path>
            </a:pathLst>
          </a:custGeom>
          <a:blipFill>
            <a:blip r:embed="rId2"/>
            <a:stretch>
              <a:fillRect l="-812" t="0" r="-812" b="0"/>
            </a:stretch>
          </a:blipFill>
        </p:spPr>
      </p:sp>
      <p:sp>
        <p:nvSpPr>
          <p:cNvPr name="TextBox 3" id="3"/>
          <p:cNvSpPr txBox="true"/>
          <p:nvPr/>
        </p:nvSpPr>
        <p:spPr>
          <a:xfrm rot="0">
            <a:off x="738730" y="1355539"/>
            <a:ext cx="4778757" cy="162261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SEQUENCE DIAGRAM</a:t>
            </a:r>
          </a:p>
        </p:txBody>
      </p:sp>
      <p:sp>
        <p:nvSpPr>
          <p:cNvPr name="TextBox 4" id="4"/>
          <p:cNvSpPr txBox="true"/>
          <p:nvPr/>
        </p:nvSpPr>
        <p:spPr>
          <a:xfrm rot="0">
            <a:off x="431563" y="3044825"/>
            <a:ext cx="5393090" cy="1044575"/>
          </a:xfrm>
          <a:prstGeom prst="rect">
            <a:avLst/>
          </a:prstGeom>
        </p:spPr>
        <p:txBody>
          <a:bodyPr anchor="t" rtlCol="false" tIns="0" lIns="0" bIns="0" rIns="0">
            <a:spAutoFit/>
          </a:bodyPr>
          <a:lstStyle/>
          <a:p>
            <a:pPr algn="ctr">
              <a:lnSpc>
                <a:spcPts val="3999"/>
              </a:lnSpc>
            </a:pPr>
            <a:r>
              <a:rPr lang="en-US" sz="3999">
                <a:solidFill>
                  <a:srgbClr val="191919"/>
                </a:solidFill>
                <a:latin typeface="210 8비트"/>
                <a:ea typeface="210 8비트"/>
                <a:cs typeface="210 8비트"/>
                <a:sym typeface="210 8비트"/>
              </a:rPr>
              <a:t>ORGANIZER REGISTRATION</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4655255" y="210943"/>
            <a:ext cx="13342365" cy="9751045"/>
          </a:xfrm>
          <a:custGeom>
            <a:avLst/>
            <a:gdLst/>
            <a:ahLst/>
            <a:cxnLst/>
            <a:rect r="r" b="b" t="t" l="l"/>
            <a:pathLst>
              <a:path h="9751045" w="13342365">
                <a:moveTo>
                  <a:pt x="0" y="0"/>
                </a:moveTo>
                <a:lnTo>
                  <a:pt x="13342365" y="0"/>
                </a:lnTo>
                <a:lnTo>
                  <a:pt x="13342365" y="9751045"/>
                </a:lnTo>
                <a:lnTo>
                  <a:pt x="0" y="9751045"/>
                </a:lnTo>
                <a:lnTo>
                  <a:pt x="0" y="0"/>
                </a:lnTo>
                <a:close/>
              </a:path>
            </a:pathLst>
          </a:custGeom>
          <a:blipFill>
            <a:blip r:embed="rId2"/>
            <a:stretch>
              <a:fillRect l="-5519" t="0" r="-5519" b="0"/>
            </a:stretch>
          </a:blipFill>
        </p:spPr>
      </p:sp>
      <p:sp>
        <p:nvSpPr>
          <p:cNvPr name="TextBox 3" id="3"/>
          <p:cNvSpPr txBox="true"/>
          <p:nvPr/>
        </p:nvSpPr>
        <p:spPr>
          <a:xfrm rot="0">
            <a:off x="738730" y="1355539"/>
            <a:ext cx="4778757" cy="162261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SEQUENCE DIAGRAM</a:t>
            </a:r>
          </a:p>
        </p:txBody>
      </p:sp>
      <p:sp>
        <p:nvSpPr>
          <p:cNvPr name="TextBox 4" id="4"/>
          <p:cNvSpPr txBox="true"/>
          <p:nvPr/>
        </p:nvSpPr>
        <p:spPr>
          <a:xfrm rot="0">
            <a:off x="1028700" y="3279583"/>
            <a:ext cx="4073320" cy="1163447"/>
          </a:xfrm>
          <a:prstGeom prst="rect">
            <a:avLst/>
          </a:prstGeom>
        </p:spPr>
        <p:txBody>
          <a:bodyPr anchor="t" rtlCol="false" tIns="0" lIns="0" bIns="0" rIns="0">
            <a:spAutoFit/>
          </a:bodyPr>
          <a:lstStyle/>
          <a:p>
            <a:pPr algn="ctr">
              <a:lnSpc>
                <a:spcPts val="3021"/>
              </a:lnSpc>
            </a:pPr>
            <a:r>
              <a:rPr lang="en-US" sz="3021">
                <a:solidFill>
                  <a:srgbClr val="191919"/>
                </a:solidFill>
                <a:latin typeface="210 8비트"/>
                <a:ea typeface="210 8비트"/>
                <a:cs typeface="210 8비트"/>
                <a:sym typeface="210 8비트"/>
              </a:rPr>
              <a:t>PARTICIPANT EVENT REGISTRATION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grpSp>
        <p:nvGrpSpPr>
          <p:cNvPr name="Group 2" id="2"/>
          <p:cNvGrpSpPr/>
          <p:nvPr/>
        </p:nvGrpSpPr>
        <p:grpSpPr>
          <a:xfrm rot="0">
            <a:off x="571875" y="278254"/>
            <a:ext cx="10237729" cy="2566672"/>
            <a:chOff x="0" y="0"/>
            <a:chExt cx="5836666" cy="1463294"/>
          </a:xfrm>
        </p:grpSpPr>
        <p:sp>
          <p:nvSpPr>
            <p:cNvPr name="Freeform 3" id="3"/>
            <p:cNvSpPr/>
            <p:nvPr/>
          </p:nvSpPr>
          <p:spPr>
            <a:xfrm flipH="false" flipV="false" rot="0">
              <a:off x="6350" y="6350"/>
              <a:ext cx="5823966" cy="1450594"/>
            </a:xfrm>
            <a:custGeom>
              <a:avLst/>
              <a:gdLst/>
              <a:ahLst/>
              <a:cxnLst/>
              <a:rect r="r" b="b" t="t" l="l"/>
              <a:pathLst>
                <a:path h="1450594" w="5823966">
                  <a:moveTo>
                    <a:pt x="5823966" y="599567"/>
                  </a:moveTo>
                  <a:lnTo>
                    <a:pt x="5823966" y="1199007"/>
                  </a:lnTo>
                  <a:lnTo>
                    <a:pt x="5823966" y="1450594"/>
                  </a:lnTo>
                  <a:lnTo>
                    <a:pt x="0" y="1450594"/>
                  </a:lnTo>
                  <a:lnTo>
                    <a:pt x="0" y="1199007"/>
                  </a:lnTo>
                  <a:lnTo>
                    <a:pt x="0" y="254000"/>
                  </a:lnTo>
                  <a:cubicBezTo>
                    <a:pt x="0" y="113665"/>
                    <a:pt x="113665" y="0"/>
                    <a:pt x="254000" y="0"/>
                  </a:cubicBezTo>
                  <a:lnTo>
                    <a:pt x="4792472" y="0"/>
                  </a:lnTo>
                  <a:cubicBezTo>
                    <a:pt x="4932680" y="0"/>
                    <a:pt x="5046472" y="113665"/>
                    <a:pt x="5046472" y="254000"/>
                  </a:cubicBezTo>
                  <a:lnTo>
                    <a:pt x="5046472" y="599567"/>
                  </a:lnTo>
                  <a:lnTo>
                    <a:pt x="5823966" y="599567"/>
                  </a:lnTo>
                  <a:close/>
                </a:path>
              </a:pathLst>
            </a:custGeom>
            <a:solidFill>
              <a:srgbClr val="DBDB78"/>
            </a:solidFill>
          </p:spPr>
        </p:sp>
        <p:sp>
          <p:nvSpPr>
            <p:cNvPr name="Freeform 4" id="4"/>
            <p:cNvSpPr/>
            <p:nvPr/>
          </p:nvSpPr>
          <p:spPr>
            <a:xfrm flipH="false" flipV="false" rot="0">
              <a:off x="0" y="0"/>
              <a:ext cx="5836666" cy="1463294"/>
            </a:xfrm>
            <a:custGeom>
              <a:avLst/>
              <a:gdLst/>
              <a:ahLst/>
              <a:cxnLst/>
              <a:rect r="r" b="b" t="t" l="l"/>
              <a:pathLst>
                <a:path h="1463294" w="5836666">
                  <a:moveTo>
                    <a:pt x="5059172" y="599567"/>
                  </a:moveTo>
                  <a:lnTo>
                    <a:pt x="5059172" y="260350"/>
                  </a:lnTo>
                  <a:cubicBezTo>
                    <a:pt x="5059172" y="116840"/>
                    <a:pt x="4942332" y="0"/>
                    <a:pt x="4798822" y="0"/>
                  </a:cubicBezTo>
                  <a:lnTo>
                    <a:pt x="260350" y="0"/>
                  </a:lnTo>
                  <a:cubicBezTo>
                    <a:pt x="116840" y="0"/>
                    <a:pt x="0" y="116840"/>
                    <a:pt x="0" y="260350"/>
                  </a:cubicBezTo>
                  <a:lnTo>
                    <a:pt x="0" y="1199007"/>
                  </a:lnTo>
                  <a:lnTo>
                    <a:pt x="0" y="1211707"/>
                  </a:lnTo>
                  <a:lnTo>
                    <a:pt x="0" y="1463294"/>
                  </a:lnTo>
                  <a:lnTo>
                    <a:pt x="5836666" y="1463294"/>
                  </a:lnTo>
                  <a:lnTo>
                    <a:pt x="5836666" y="1211707"/>
                  </a:lnTo>
                  <a:lnTo>
                    <a:pt x="5836666" y="1199007"/>
                  </a:lnTo>
                  <a:lnTo>
                    <a:pt x="5836666" y="599567"/>
                  </a:lnTo>
                  <a:lnTo>
                    <a:pt x="5059172" y="599567"/>
                  </a:lnTo>
                  <a:close/>
                  <a:moveTo>
                    <a:pt x="12700" y="1211707"/>
                  </a:moveTo>
                  <a:lnTo>
                    <a:pt x="5224526" y="1211707"/>
                  </a:lnTo>
                  <a:lnTo>
                    <a:pt x="5224526" y="1450594"/>
                  </a:lnTo>
                  <a:lnTo>
                    <a:pt x="12700" y="1450594"/>
                  </a:lnTo>
                  <a:lnTo>
                    <a:pt x="12700" y="1211707"/>
                  </a:lnTo>
                  <a:close/>
                  <a:moveTo>
                    <a:pt x="5823966" y="1450594"/>
                  </a:moveTo>
                  <a:lnTo>
                    <a:pt x="5237226" y="1450594"/>
                  </a:lnTo>
                  <a:lnTo>
                    <a:pt x="5237226" y="1211707"/>
                  </a:lnTo>
                  <a:lnTo>
                    <a:pt x="5823966" y="1211707"/>
                  </a:lnTo>
                  <a:lnTo>
                    <a:pt x="5823966" y="1450594"/>
                  </a:lnTo>
                  <a:close/>
                  <a:moveTo>
                    <a:pt x="12700" y="1199007"/>
                  </a:moveTo>
                  <a:lnTo>
                    <a:pt x="12700" y="260350"/>
                  </a:lnTo>
                  <a:cubicBezTo>
                    <a:pt x="12700" y="123825"/>
                    <a:pt x="123825" y="12700"/>
                    <a:pt x="260350" y="12700"/>
                  </a:cubicBezTo>
                  <a:lnTo>
                    <a:pt x="4798822" y="12700"/>
                  </a:lnTo>
                  <a:cubicBezTo>
                    <a:pt x="4935347" y="12700"/>
                    <a:pt x="5046472" y="123825"/>
                    <a:pt x="5046472" y="260350"/>
                  </a:cubicBezTo>
                  <a:lnTo>
                    <a:pt x="5046472" y="612267"/>
                  </a:lnTo>
                  <a:lnTo>
                    <a:pt x="5823966" y="612267"/>
                  </a:lnTo>
                  <a:lnTo>
                    <a:pt x="5823966" y="1199007"/>
                  </a:lnTo>
                  <a:lnTo>
                    <a:pt x="12700" y="1199007"/>
                  </a:lnTo>
                  <a:close/>
                </a:path>
              </a:pathLst>
            </a:custGeom>
            <a:solidFill>
              <a:srgbClr val="191919"/>
            </a:solidFill>
          </p:spPr>
        </p:sp>
      </p:grpSp>
      <p:grpSp>
        <p:nvGrpSpPr>
          <p:cNvPr name="Group 5" id="5"/>
          <p:cNvGrpSpPr/>
          <p:nvPr/>
        </p:nvGrpSpPr>
        <p:grpSpPr>
          <a:xfrm rot="0">
            <a:off x="0" y="1885838"/>
            <a:ext cx="18288000" cy="8401162"/>
            <a:chOff x="0" y="0"/>
            <a:chExt cx="4816593" cy="2212652"/>
          </a:xfrm>
        </p:grpSpPr>
        <p:sp>
          <p:nvSpPr>
            <p:cNvPr name="Freeform 6" id="6"/>
            <p:cNvSpPr/>
            <p:nvPr/>
          </p:nvSpPr>
          <p:spPr>
            <a:xfrm flipH="false" flipV="false" rot="0">
              <a:off x="0" y="0"/>
              <a:ext cx="4816592" cy="2212652"/>
            </a:xfrm>
            <a:custGeom>
              <a:avLst/>
              <a:gdLst/>
              <a:ahLst/>
              <a:cxnLst/>
              <a:rect r="r" b="b" t="t" l="l"/>
              <a:pathLst>
                <a:path h="2212652" w="4816592">
                  <a:moveTo>
                    <a:pt x="0" y="0"/>
                  </a:moveTo>
                  <a:lnTo>
                    <a:pt x="4816592" y="0"/>
                  </a:lnTo>
                  <a:lnTo>
                    <a:pt x="4816592" y="2212652"/>
                  </a:lnTo>
                  <a:lnTo>
                    <a:pt x="0" y="2212652"/>
                  </a:lnTo>
                  <a:close/>
                </a:path>
              </a:pathLst>
            </a:custGeom>
            <a:solidFill>
              <a:srgbClr val="FFFAEE"/>
            </a:solidFill>
            <a:ln w="19050" cap="sq">
              <a:solidFill>
                <a:srgbClr val="191919"/>
              </a:solidFill>
              <a:prstDash val="solid"/>
              <a:miter/>
            </a:ln>
          </p:spPr>
        </p:sp>
        <p:sp>
          <p:nvSpPr>
            <p:cNvPr name="TextBox 7" id="7"/>
            <p:cNvSpPr txBox="true"/>
            <p:nvPr/>
          </p:nvSpPr>
          <p:spPr>
            <a:xfrm>
              <a:off x="0" y="-66675"/>
              <a:ext cx="4816593" cy="2279327"/>
            </a:xfrm>
            <a:prstGeom prst="rect">
              <a:avLst/>
            </a:prstGeom>
          </p:spPr>
          <p:txBody>
            <a:bodyPr anchor="ctr" rtlCol="false" tIns="50800" lIns="50800" bIns="50800" rIns="50800"/>
            <a:lstStyle/>
            <a:p>
              <a:pPr algn="ctr">
                <a:lnSpc>
                  <a:spcPts val="2520"/>
                </a:lnSpc>
              </a:pPr>
            </a:p>
          </p:txBody>
        </p:sp>
      </p:grpSp>
      <p:sp>
        <p:nvSpPr>
          <p:cNvPr name="TextBox 8" id="8"/>
          <p:cNvSpPr txBox="true"/>
          <p:nvPr/>
        </p:nvSpPr>
        <p:spPr>
          <a:xfrm rot="0">
            <a:off x="666115" y="872658"/>
            <a:ext cx="10143489" cy="819150"/>
          </a:xfrm>
          <a:prstGeom prst="rect">
            <a:avLst/>
          </a:prstGeom>
        </p:spPr>
        <p:txBody>
          <a:bodyPr anchor="t" rtlCol="false" tIns="0" lIns="0" bIns="0" rIns="0">
            <a:spAutoFit/>
          </a:bodyPr>
          <a:lstStyle/>
          <a:p>
            <a:pPr algn="l">
              <a:lnSpc>
                <a:spcPts val="6000"/>
              </a:lnSpc>
            </a:pPr>
            <a:r>
              <a:rPr lang="en-US" sz="6000">
                <a:solidFill>
                  <a:srgbClr val="191919"/>
                </a:solidFill>
                <a:latin typeface="210 8비트"/>
                <a:ea typeface="210 8비트"/>
                <a:cs typeface="210 8비트"/>
                <a:sym typeface="210 8비트"/>
              </a:rPr>
              <a:t>EXISTING SYSTEM</a:t>
            </a:r>
          </a:p>
        </p:txBody>
      </p:sp>
      <p:sp>
        <p:nvSpPr>
          <p:cNvPr name="Freeform 9" id="9"/>
          <p:cNvSpPr/>
          <p:nvPr/>
        </p:nvSpPr>
        <p:spPr>
          <a:xfrm flipH="false" flipV="false" rot="0">
            <a:off x="8513586" y="786933"/>
            <a:ext cx="734817" cy="692064"/>
          </a:xfrm>
          <a:custGeom>
            <a:avLst/>
            <a:gdLst/>
            <a:ahLst/>
            <a:cxnLst/>
            <a:rect r="r" b="b" t="t" l="l"/>
            <a:pathLst>
              <a:path h="692064" w="734817">
                <a:moveTo>
                  <a:pt x="0" y="0"/>
                </a:moveTo>
                <a:lnTo>
                  <a:pt x="734817" y="0"/>
                </a:lnTo>
                <a:lnTo>
                  <a:pt x="734817" y="692064"/>
                </a:lnTo>
                <a:lnTo>
                  <a:pt x="0" y="6920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666115" y="2284421"/>
            <a:ext cx="17099918" cy="6973879"/>
          </a:xfrm>
          <a:prstGeom prst="rect">
            <a:avLst/>
          </a:prstGeom>
        </p:spPr>
        <p:txBody>
          <a:bodyPr anchor="t" rtlCol="false" tIns="0" lIns="0" bIns="0" rIns="0">
            <a:spAutoFit/>
          </a:bodyPr>
          <a:lstStyle/>
          <a:p>
            <a:pPr algn="just">
              <a:lnSpc>
                <a:spcPts val="5007"/>
              </a:lnSpc>
            </a:pPr>
            <a:r>
              <a:rPr lang="en-US" sz="3576">
                <a:solidFill>
                  <a:srgbClr val="191919"/>
                </a:solidFill>
                <a:latin typeface="Telegraf"/>
                <a:ea typeface="Telegraf"/>
                <a:cs typeface="Telegraf"/>
                <a:sym typeface="Telegraf"/>
              </a:rPr>
              <a:t>Existing event management in educational institutions often relies on manual processes, which are time-consuming and prone to errors.</a:t>
            </a:r>
          </a:p>
          <a:p>
            <a:pPr algn="just">
              <a:lnSpc>
                <a:spcPts val="5007"/>
              </a:lnSpc>
            </a:pPr>
          </a:p>
          <a:p>
            <a:pPr algn="just">
              <a:lnSpc>
                <a:spcPts val="5007"/>
              </a:lnSpc>
            </a:pPr>
            <a:r>
              <a:rPr lang="en-US" sz="3576">
                <a:solidFill>
                  <a:srgbClr val="191919"/>
                </a:solidFill>
                <a:latin typeface="Telegraf"/>
                <a:ea typeface="Telegraf"/>
                <a:cs typeface="Telegraf"/>
                <a:sym typeface="Telegraf"/>
              </a:rPr>
              <a:t>Current systems lack automation, resulting in inefficiencies in tasks such as participant registration, event tracking, and ticket generation.</a:t>
            </a:r>
          </a:p>
          <a:p>
            <a:pPr algn="just">
              <a:lnSpc>
                <a:spcPts val="5007"/>
              </a:lnSpc>
            </a:pPr>
          </a:p>
          <a:p>
            <a:pPr algn="just">
              <a:lnSpc>
                <a:spcPts val="5007"/>
              </a:lnSpc>
            </a:pPr>
            <a:r>
              <a:rPr lang="en-US" sz="3576">
                <a:solidFill>
                  <a:srgbClr val="191919"/>
                </a:solidFill>
                <a:latin typeface="Telegraf"/>
                <a:ea typeface="Telegraf"/>
                <a:cs typeface="Telegraf"/>
                <a:sym typeface="Telegraf"/>
              </a:rPr>
              <a:t>Generic or static platforms offer limited customization, making it difficult to adapt to the specific needs of different events or institutions.</a:t>
            </a:r>
          </a:p>
          <a:p>
            <a:pPr algn="just">
              <a:lnSpc>
                <a:spcPts val="5007"/>
              </a:lnSpc>
            </a:pPr>
          </a:p>
          <a:p>
            <a:pPr algn="just">
              <a:lnSpc>
                <a:spcPts val="5007"/>
              </a:lnSpc>
            </a:pPr>
            <a:r>
              <a:rPr lang="en-US" sz="3576">
                <a:solidFill>
                  <a:srgbClr val="191919"/>
                </a:solidFill>
                <a:latin typeface="Telegraf"/>
                <a:ea typeface="Telegraf"/>
                <a:cs typeface="Telegraf"/>
                <a:sym typeface="Telegraf"/>
              </a:rPr>
              <a:t>Inefficient communication channels lead to delays in approvals, notifications, and updates for organizers and participants.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7105560" y="432272"/>
            <a:ext cx="7679501" cy="9422456"/>
          </a:xfrm>
          <a:custGeom>
            <a:avLst/>
            <a:gdLst/>
            <a:ahLst/>
            <a:cxnLst/>
            <a:rect r="r" b="b" t="t" l="l"/>
            <a:pathLst>
              <a:path h="9422456" w="7679501">
                <a:moveTo>
                  <a:pt x="0" y="0"/>
                </a:moveTo>
                <a:lnTo>
                  <a:pt x="7679501" y="0"/>
                </a:lnTo>
                <a:lnTo>
                  <a:pt x="7679501" y="9422456"/>
                </a:lnTo>
                <a:lnTo>
                  <a:pt x="0" y="9422456"/>
                </a:lnTo>
                <a:lnTo>
                  <a:pt x="0" y="0"/>
                </a:lnTo>
                <a:close/>
              </a:path>
            </a:pathLst>
          </a:custGeom>
          <a:blipFill>
            <a:blip r:embed="rId2"/>
            <a:stretch>
              <a:fillRect l="-622" t="-123" r="0" b="-1317"/>
            </a:stretch>
          </a:blipFill>
        </p:spPr>
      </p:sp>
      <p:sp>
        <p:nvSpPr>
          <p:cNvPr name="TextBox 3" id="3"/>
          <p:cNvSpPr txBox="true"/>
          <p:nvPr/>
        </p:nvSpPr>
        <p:spPr>
          <a:xfrm rot="0">
            <a:off x="738730" y="1355539"/>
            <a:ext cx="4778757" cy="162261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SEQUENCE DIAGRAM</a:t>
            </a:r>
          </a:p>
        </p:txBody>
      </p:sp>
      <p:sp>
        <p:nvSpPr>
          <p:cNvPr name="TextBox 4" id="4"/>
          <p:cNvSpPr txBox="true"/>
          <p:nvPr/>
        </p:nvSpPr>
        <p:spPr>
          <a:xfrm rot="0">
            <a:off x="1028700" y="3225943"/>
            <a:ext cx="4073320" cy="782160"/>
          </a:xfrm>
          <a:prstGeom prst="rect">
            <a:avLst/>
          </a:prstGeom>
        </p:spPr>
        <p:txBody>
          <a:bodyPr anchor="t" rtlCol="false" tIns="0" lIns="0" bIns="0" rIns="0">
            <a:spAutoFit/>
          </a:bodyPr>
          <a:lstStyle/>
          <a:p>
            <a:pPr algn="ctr">
              <a:lnSpc>
                <a:spcPts val="3021"/>
              </a:lnSpc>
            </a:pPr>
            <a:r>
              <a:rPr lang="en-US" sz="3021">
                <a:solidFill>
                  <a:srgbClr val="191919"/>
                </a:solidFill>
                <a:latin typeface="210 8비트"/>
                <a:ea typeface="210 8비트"/>
                <a:cs typeface="210 8비트"/>
                <a:sym typeface="210 8비트"/>
              </a:rPr>
              <a:t>INTERFACE CUSTOMIZATION</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6615119" y="120597"/>
            <a:ext cx="5019662" cy="10166403"/>
          </a:xfrm>
          <a:custGeom>
            <a:avLst/>
            <a:gdLst/>
            <a:ahLst/>
            <a:cxnLst/>
            <a:rect r="r" b="b" t="t" l="l"/>
            <a:pathLst>
              <a:path h="10166403" w="5019662">
                <a:moveTo>
                  <a:pt x="0" y="0"/>
                </a:moveTo>
                <a:lnTo>
                  <a:pt x="5019662" y="0"/>
                </a:lnTo>
                <a:lnTo>
                  <a:pt x="5019662" y="10166403"/>
                </a:lnTo>
                <a:lnTo>
                  <a:pt x="0" y="10166403"/>
                </a:lnTo>
                <a:lnTo>
                  <a:pt x="0" y="0"/>
                </a:lnTo>
                <a:close/>
              </a:path>
            </a:pathLst>
          </a:custGeom>
          <a:blipFill>
            <a:blip r:embed="rId2"/>
            <a:stretch>
              <a:fillRect l="0" t="-1627" r="0" b="-1627"/>
            </a:stretch>
          </a:blipFill>
        </p:spPr>
      </p:sp>
      <p:sp>
        <p:nvSpPr>
          <p:cNvPr name="TextBox 3" id="3"/>
          <p:cNvSpPr txBox="true"/>
          <p:nvPr/>
        </p:nvSpPr>
        <p:spPr>
          <a:xfrm rot="0">
            <a:off x="358734" y="622689"/>
            <a:ext cx="4778757" cy="162261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ACTIVITY DIAGRAM</a:t>
            </a:r>
          </a:p>
        </p:txBody>
      </p:sp>
      <p:sp>
        <p:nvSpPr>
          <p:cNvPr name="TextBox 4" id="4"/>
          <p:cNvSpPr txBox="true"/>
          <p:nvPr/>
        </p:nvSpPr>
        <p:spPr>
          <a:xfrm rot="0">
            <a:off x="548732" y="2681742"/>
            <a:ext cx="4778757" cy="539750"/>
          </a:xfrm>
          <a:prstGeom prst="rect">
            <a:avLst/>
          </a:prstGeom>
        </p:spPr>
        <p:txBody>
          <a:bodyPr anchor="t" rtlCol="false" tIns="0" lIns="0" bIns="0" rIns="0">
            <a:spAutoFit/>
          </a:bodyPr>
          <a:lstStyle/>
          <a:p>
            <a:pPr algn="ctr">
              <a:lnSpc>
                <a:spcPts val="3999"/>
              </a:lnSpc>
            </a:pPr>
            <a:r>
              <a:rPr lang="en-US" sz="3999">
                <a:solidFill>
                  <a:srgbClr val="191919"/>
                </a:solidFill>
                <a:latin typeface="210 8비트"/>
                <a:ea typeface="210 8비트"/>
                <a:cs typeface="210 8비트"/>
                <a:sym typeface="210 8비트"/>
              </a:rPr>
              <a:t>EVENT CREATION</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5696750" y="283743"/>
            <a:ext cx="6831391" cy="10003257"/>
          </a:xfrm>
          <a:custGeom>
            <a:avLst/>
            <a:gdLst/>
            <a:ahLst/>
            <a:cxnLst/>
            <a:rect r="r" b="b" t="t" l="l"/>
            <a:pathLst>
              <a:path h="10003257" w="6831391">
                <a:moveTo>
                  <a:pt x="0" y="0"/>
                </a:moveTo>
                <a:lnTo>
                  <a:pt x="6831391" y="0"/>
                </a:lnTo>
                <a:lnTo>
                  <a:pt x="6831391" y="10003257"/>
                </a:lnTo>
                <a:lnTo>
                  <a:pt x="0" y="10003257"/>
                </a:lnTo>
                <a:lnTo>
                  <a:pt x="0" y="0"/>
                </a:lnTo>
                <a:close/>
              </a:path>
            </a:pathLst>
          </a:custGeom>
          <a:blipFill>
            <a:blip r:embed="rId2"/>
            <a:stretch>
              <a:fillRect l="0" t="0" r="0" b="0"/>
            </a:stretch>
          </a:blipFill>
        </p:spPr>
      </p:sp>
      <p:sp>
        <p:nvSpPr>
          <p:cNvPr name="TextBox 3" id="3"/>
          <p:cNvSpPr txBox="true"/>
          <p:nvPr/>
        </p:nvSpPr>
        <p:spPr>
          <a:xfrm rot="0">
            <a:off x="358734" y="622689"/>
            <a:ext cx="4778757" cy="162261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ACTIVITY DIAGRAM</a:t>
            </a:r>
          </a:p>
        </p:txBody>
      </p:sp>
      <p:sp>
        <p:nvSpPr>
          <p:cNvPr name="TextBox 4" id="4"/>
          <p:cNvSpPr txBox="true"/>
          <p:nvPr/>
        </p:nvSpPr>
        <p:spPr>
          <a:xfrm rot="0">
            <a:off x="358734" y="2719769"/>
            <a:ext cx="4778757" cy="1549400"/>
          </a:xfrm>
          <a:prstGeom prst="rect">
            <a:avLst/>
          </a:prstGeom>
        </p:spPr>
        <p:txBody>
          <a:bodyPr anchor="t" rtlCol="false" tIns="0" lIns="0" bIns="0" rIns="0">
            <a:spAutoFit/>
          </a:bodyPr>
          <a:lstStyle/>
          <a:p>
            <a:pPr algn="ctr">
              <a:lnSpc>
                <a:spcPts val="3999"/>
              </a:lnSpc>
            </a:pPr>
            <a:r>
              <a:rPr lang="en-US" sz="3999">
                <a:solidFill>
                  <a:srgbClr val="191919"/>
                </a:solidFill>
                <a:latin typeface="210 8비트"/>
                <a:ea typeface="210 8비트"/>
                <a:cs typeface="210 8비트"/>
                <a:sym typeface="210 8비트"/>
              </a:rPr>
              <a:t>PARTICIPANT EVENT REGISTRATION</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7274591" y="373000"/>
            <a:ext cx="7819903" cy="9541000"/>
          </a:xfrm>
          <a:custGeom>
            <a:avLst/>
            <a:gdLst/>
            <a:ahLst/>
            <a:cxnLst/>
            <a:rect r="r" b="b" t="t" l="l"/>
            <a:pathLst>
              <a:path h="9541000" w="7819903">
                <a:moveTo>
                  <a:pt x="0" y="0"/>
                </a:moveTo>
                <a:lnTo>
                  <a:pt x="7819903" y="0"/>
                </a:lnTo>
                <a:lnTo>
                  <a:pt x="7819903" y="9541000"/>
                </a:lnTo>
                <a:lnTo>
                  <a:pt x="0" y="9541000"/>
                </a:lnTo>
                <a:lnTo>
                  <a:pt x="0" y="0"/>
                </a:lnTo>
                <a:close/>
              </a:path>
            </a:pathLst>
          </a:custGeom>
          <a:blipFill>
            <a:blip r:embed="rId2"/>
            <a:stretch>
              <a:fillRect l="0" t="-2295" r="0" b="-2295"/>
            </a:stretch>
          </a:blipFill>
        </p:spPr>
      </p:sp>
      <p:sp>
        <p:nvSpPr>
          <p:cNvPr name="TextBox 3" id="3"/>
          <p:cNvSpPr txBox="true"/>
          <p:nvPr/>
        </p:nvSpPr>
        <p:spPr>
          <a:xfrm rot="0">
            <a:off x="358734" y="622689"/>
            <a:ext cx="4778757" cy="162261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CLASS DIAGRAM</a:t>
            </a:r>
          </a:p>
        </p:txBody>
      </p:sp>
    </p:spTree>
  </p:cSld>
  <p:clrMapOvr>
    <a:masterClrMapping/>
  </p:clrMapOvr>
</p:sld>
</file>

<file path=ppt/slides/slide34.xml><?xml version="1.0" encoding="utf-8"?>
<p:sld xmlns:p="http://schemas.openxmlformats.org/presentationml/2006/main" xmlns:a="http://schemas.openxmlformats.org/drawingml/2006/main">
  <p:cSld>
    <p:bg>
      <p:bgPr>
        <a:solidFill>
          <a:srgbClr val="FFFAEE"/>
        </a:solidFill>
      </p:bgPr>
    </p:bg>
    <p:spTree>
      <p:nvGrpSpPr>
        <p:cNvPr id="1" name=""/>
        <p:cNvGrpSpPr/>
        <p:nvPr/>
      </p:nvGrpSpPr>
      <p:grpSpPr>
        <a:xfrm>
          <a:off x="0" y="0"/>
          <a:ext cx="0" cy="0"/>
          <a:chOff x="0" y="0"/>
          <a:chExt cx="0" cy="0"/>
        </a:xfrm>
      </p:grpSpPr>
      <p:grpSp>
        <p:nvGrpSpPr>
          <p:cNvPr name="Group 2" id="2"/>
          <p:cNvGrpSpPr/>
          <p:nvPr/>
        </p:nvGrpSpPr>
        <p:grpSpPr>
          <a:xfrm rot="0">
            <a:off x="0" y="1885838"/>
            <a:ext cx="18288000" cy="8401162"/>
            <a:chOff x="0" y="0"/>
            <a:chExt cx="4816593" cy="2212652"/>
          </a:xfrm>
        </p:grpSpPr>
        <p:sp>
          <p:nvSpPr>
            <p:cNvPr name="Freeform 3" id="3"/>
            <p:cNvSpPr/>
            <p:nvPr/>
          </p:nvSpPr>
          <p:spPr>
            <a:xfrm flipH="false" flipV="false" rot="0">
              <a:off x="0" y="0"/>
              <a:ext cx="4816592" cy="2212652"/>
            </a:xfrm>
            <a:custGeom>
              <a:avLst/>
              <a:gdLst/>
              <a:ahLst/>
              <a:cxnLst/>
              <a:rect r="r" b="b" t="t" l="l"/>
              <a:pathLst>
                <a:path h="2212652" w="4816592">
                  <a:moveTo>
                    <a:pt x="0" y="0"/>
                  </a:moveTo>
                  <a:lnTo>
                    <a:pt x="4816592" y="0"/>
                  </a:lnTo>
                  <a:lnTo>
                    <a:pt x="4816592" y="2212652"/>
                  </a:lnTo>
                  <a:lnTo>
                    <a:pt x="0" y="2212652"/>
                  </a:lnTo>
                  <a:close/>
                </a:path>
              </a:pathLst>
            </a:custGeom>
            <a:solidFill>
              <a:srgbClr val="FFFAEE"/>
            </a:solidFill>
            <a:ln w="19050" cap="sq">
              <a:solidFill>
                <a:srgbClr val="191919"/>
              </a:solidFill>
              <a:prstDash val="solid"/>
              <a:miter/>
            </a:ln>
          </p:spPr>
        </p:sp>
        <p:sp>
          <p:nvSpPr>
            <p:cNvPr name="TextBox 4" id="4"/>
            <p:cNvSpPr txBox="true"/>
            <p:nvPr/>
          </p:nvSpPr>
          <p:spPr>
            <a:xfrm>
              <a:off x="0" y="-66675"/>
              <a:ext cx="4816593" cy="2279327"/>
            </a:xfrm>
            <a:prstGeom prst="rect">
              <a:avLst/>
            </a:prstGeom>
          </p:spPr>
          <p:txBody>
            <a:bodyPr anchor="ctr" rtlCol="false" tIns="50800" lIns="50800" bIns="50800" rIns="50800"/>
            <a:lstStyle/>
            <a:p>
              <a:pPr algn="ctr">
                <a:lnSpc>
                  <a:spcPts val="2520"/>
                </a:lnSpc>
              </a:pPr>
            </a:p>
          </p:txBody>
        </p:sp>
      </p:grpSp>
      <p:sp>
        <p:nvSpPr>
          <p:cNvPr name="TextBox 5" id="5"/>
          <p:cNvSpPr txBox="true"/>
          <p:nvPr/>
        </p:nvSpPr>
        <p:spPr>
          <a:xfrm rot="0">
            <a:off x="241565" y="3961689"/>
            <a:ext cx="12694447" cy="3968852"/>
          </a:xfrm>
          <a:prstGeom prst="rect">
            <a:avLst/>
          </a:prstGeom>
        </p:spPr>
        <p:txBody>
          <a:bodyPr anchor="t" rtlCol="false" tIns="0" lIns="0" bIns="0" rIns="0">
            <a:spAutoFit/>
          </a:bodyPr>
          <a:lstStyle/>
          <a:p>
            <a:pPr algn="l">
              <a:lnSpc>
                <a:spcPts val="15254"/>
              </a:lnSpc>
            </a:pPr>
            <a:r>
              <a:rPr lang="en-US" sz="15254">
                <a:solidFill>
                  <a:srgbClr val="191919"/>
                </a:solidFill>
                <a:latin typeface="210 8비트"/>
                <a:ea typeface="210 8비트"/>
                <a:cs typeface="210 8비트"/>
                <a:sym typeface="210 8비트"/>
              </a:rPr>
              <a:t>DATABASE</a:t>
            </a:r>
          </a:p>
          <a:p>
            <a:pPr algn="l">
              <a:lnSpc>
                <a:spcPts val="15254"/>
              </a:lnSpc>
            </a:pPr>
            <a:r>
              <a:rPr lang="en-US" sz="15254">
                <a:solidFill>
                  <a:srgbClr val="191919"/>
                </a:solidFill>
                <a:latin typeface="210 8비트"/>
                <a:ea typeface="210 8비트"/>
                <a:cs typeface="210 8비트"/>
                <a:sym typeface="210 8비트"/>
              </a:rPr>
              <a:t>DESIGN</a:t>
            </a:r>
          </a:p>
        </p:txBody>
      </p:sp>
      <p:sp>
        <p:nvSpPr>
          <p:cNvPr name="TextBox 6" id="6"/>
          <p:cNvSpPr txBox="true"/>
          <p:nvPr/>
        </p:nvSpPr>
        <p:spPr>
          <a:xfrm rot="0">
            <a:off x="13231156" y="4277164"/>
            <a:ext cx="5056844" cy="4218585"/>
          </a:xfrm>
          <a:prstGeom prst="rect">
            <a:avLst/>
          </a:prstGeom>
        </p:spPr>
        <p:txBody>
          <a:bodyPr anchor="t" rtlCol="false" tIns="0" lIns="0" bIns="0" rIns="0">
            <a:spAutoFit/>
          </a:bodyPr>
          <a:lstStyle/>
          <a:p>
            <a:pPr algn="ctr">
              <a:lnSpc>
                <a:spcPts val="31684"/>
              </a:lnSpc>
            </a:pPr>
            <a:r>
              <a:rPr lang="en-US" sz="31684">
                <a:solidFill>
                  <a:srgbClr val="191919"/>
                </a:solidFill>
                <a:latin typeface="210 8비트"/>
                <a:ea typeface="210 8비트"/>
                <a:cs typeface="210 8비트"/>
                <a:sym typeface="210 8비트"/>
              </a:rPr>
              <a:t>&gt;&gt;</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319466"/>
            <a:ext cx="15893672" cy="7077182"/>
          </a:xfrm>
          <a:custGeom>
            <a:avLst/>
            <a:gdLst/>
            <a:ahLst/>
            <a:cxnLst/>
            <a:rect r="r" b="b" t="t" l="l"/>
            <a:pathLst>
              <a:path h="7077182" w="15893672">
                <a:moveTo>
                  <a:pt x="0" y="0"/>
                </a:moveTo>
                <a:lnTo>
                  <a:pt x="15893672" y="0"/>
                </a:lnTo>
                <a:lnTo>
                  <a:pt x="15893672" y="7077182"/>
                </a:lnTo>
                <a:lnTo>
                  <a:pt x="0" y="7077182"/>
                </a:lnTo>
                <a:lnTo>
                  <a:pt x="0" y="0"/>
                </a:lnTo>
                <a:close/>
              </a:path>
            </a:pathLst>
          </a:custGeom>
          <a:blipFill>
            <a:blip r:embed="rId2"/>
            <a:stretch>
              <a:fillRect l="0" t="0" r="0" b="0"/>
            </a:stretch>
          </a:blipFill>
        </p:spPr>
      </p:sp>
      <p:sp>
        <p:nvSpPr>
          <p:cNvPr name="TextBox 3" id="3"/>
          <p:cNvSpPr txBox="true"/>
          <p:nvPr/>
        </p:nvSpPr>
        <p:spPr>
          <a:xfrm rot="0">
            <a:off x="-289433" y="1133475"/>
            <a:ext cx="4778757"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USERS</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600089"/>
            <a:ext cx="16524732" cy="6527269"/>
          </a:xfrm>
          <a:custGeom>
            <a:avLst/>
            <a:gdLst/>
            <a:ahLst/>
            <a:cxnLst/>
            <a:rect r="r" b="b" t="t" l="l"/>
            <a:pathLst>
              <a:path h="6527269" w="16524732">
                <a:moveTo>
                  <a:pt x="0" y="0"/>
                </a:moveTo>
                <a:lnTo>
                  <a:pt x="16524732" y="0"/>
                </a:lnTo>
                <a:lnTo>
                  <a:pt x="16524732" y="6527269"/>
                </a:lnTo>
                <a:lnTo>
                  <a:pt x="0" y="6527269"/>
                </a:lnTo>
                <a:lnTo>
                  <a:pt x="0" y="0"/>
                </a:lnTo>
                <a:close/>
              </a:path>
            </a:pathLst>
          </a:custGeom>
          <a:blipFill>
            <a:blip r:embed="rId2"/>
            <a:stretch>
              <a:fillRect l="0" t="0" r="0" b="0"/>
            </a:stretch>
          </a:blipFill>
        </p:spPr>
      </p:sp>
      <p:sp>
        <p:nvSpPr>
          <p:cNvPr name="TextBox 3" id="3"/>
          <p:cNvSpPr txBox="true"/>
          <p:nvPr/>
        </p:nvSpPr>
        <p:spPr>
          <a:xfrm rot="0">
            <a:off x="-414885" y="1391504"/>
            <a:ext cx="4778757"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ADMIN</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1348083" y="2139545"/>
            <a:ext cx="15308049" cy="7481809"/>
          </a:xfrm>
          <a:custGeom>
            <a:avLst/>
            <a:gdLst/>
            <a:ahLst/>
            <a:cxnLst/>
            <a:rect r="r" b="b" t="t" l="l"/>
            <a:pathLst>
              <a:path h="7481809" w="15308049">
                <a:moveTo>
                  <a:pt x="0" y="0"/>
                </a:moveTo>
                <a:lnTo>
                  <a:pt x="15308049" y="0"/>
                </a:lnTo>
                <a:lnTo>
                  <a:pt x="15308049" y="7481809"/>
                </a:lnTo>
                <a:lnTo>
                  <a:pt x="0" y="7481809"/>
                </a:lnTo>
                <a:lnTo>
                  <a:pt x="0" y="0"/>
                </a:lnTo>
                <a:close/>
              </a:path>
            </a:pathLst>
          </a:custGeom>
          <a:blipFill>
            <a:blip r:embed="rId2"/>
            <a:stretch>
              <a:fillRect l="0" t="0" r="0" b="0"/>
            </a:stretch>
          </a:blipFill>
        </p:spPr>
      </p:sp>
      <p:sp>
        <p:nvSpPr>
          <p:cNvPr name="TextBox 3" id="3"/>
          <p:cNvSpPr txBox="true"/>
          <p:nvPr/>
        </p:nvSpPr>
        <p:spPr>
          <a:xfrm rot="0">
            <a:off x="358734" y="1015149"/>
            <a:ext cx="5719644"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ORGANIZERS</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682686" y="2492796"/>
            <a:ext cx="16966875" cy="6151602"/>
          </a:xfrm>
          <a:custGeom>
            <a:avLst/>
            <a:gdLst/>
            <a:ahLst/>
            <a:cxnLst/>
            <a:rect r="r" b="b" t="t" l="l"/>
            <a:pathLst>
              <a:path h="6151602" w="16966875">
                <a:moveTo>
                  <a:pt x="0" y="0"/>
                </a:moveTo>
                <a:lnTo>
                  <a:pt x="16966875" y="0"/>
                </a:lnTo>
                <a:lnTo>
                  <a:pt x="16966875" y="6151602"/>
                </a:lnTo>
                <a:lnTo>
                  <a:pt x="0" y="6151602"/>
                </a:lnTo>
                <a:lnTo>
                  <a:pt x="0" y="0"/>
                </a:lnTo>
                <a:close/>
              </a:path>
            </a:pathLst>
          </a:custGeom>
          <a:blipFill>
            <a:blip r:embed="rId2"/>
            <a:stretch>
              <a:fillRect l="0" t="0" r="0" b="0"/>
            </a:stretch>
          </a:blipFill>
        </p:spPr>
      </p:sp>
      <p:sp>
        <p:nvSpPr>
          <p:cNvPr name="TextBox 3" id="3"/>
          <p:cNvSpPr txBox="true"/>
          <p:nvPr/>
        </p:nvSpPr>
        <p:spPr>
          <a:xfrm rot="0">
            <a:off x="358734" y="1015149"/>
            <a:ext cx="7726526"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CO - ORGANIZERS</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5926719" y="106579"/>
            <a:ext cx="8421442" cy="10073842"/>
          </a:xfrm>
          <a:custGeom>
            <a:avLst/>
            <a:gdLst/>
            <a:ahLst/>
            <a:cxnLst/>
            <a:rect r="r" b="b" t="t" l="l"/>
            <a:pathLst>
              <a:path h="10073842" w="8421442">
                <a:moveTo>
                  <a:pt x="0" y="0"/>
                </a:moveTo>
                <a:lnTo>
                  <a:pt x="8421442" y="0"/>
                </a:lnTo>
                <a:lnTo>
                  <a:pt x="8421442" y="10073842"/>
                </a:lnTo>
                <a:lnTo>
                  <a:pt x="0" y="10073842"/>
                </a:lnTo>
                <a:lnTo>
                  <a:pt x="0" y="0"/>
                </a:lnTo>
                <a:close/>
              </a:path>
            </a:pathLst>
          </a:custGeom>
          <a:blipFill>
            <a:blip r:embed="rId2"/>
            <a:stretch>
              <a:fillRect l="0" t="0" r="0" b="0"/>
            </a:stretch>
          </a:blipFill>
        </p:spPr>
      </p:sp>
      <p:sp>
        <p:nvSpPr>
          <p:cNvPr name="TextBox 3" id="3"/>
          <p:cNvSpPr txBox="true"/>
          <p:nvPr/>
        </p:nvSpPr>
        <p:spPr>
          <a:xfrm rot="0">
            <a:off x="358734" y="1015149"/>
            <a:ext cx="4778757"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EVENTS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grpSp>
        <p:nvGrpSpPr>
          <p:cNvPr name="Group 2" id="2"/>
          <p:cNvGrpSpPr/>
          <p:nvPr/>
        </p:nvGrpSpPr>
        <p:grpSpPr>
          <a:xfrm rot="0">
            <a:off x="571875" y="278254"/>
            <a:ext cx="11367346" cy="2849875"/>
            <a:chOff x="0" y="0"/>
            <a:chExt cx="5836666" cy="1463294"/>
          </a:xfrm>
        </p:grpSpPr>
        <p:sp>
          <p:nvSpPr>
            <p:cNvPr name="Freeform 3" id="3"/>
            <p:cNvSpPr/>
            <p:nvPr/>
          </p:nvSpPr>
          <p:spPr>
            <a:xfrm flipH="false" flipV="false" rot="0">
              <a:off x="6350" y="6350"/>
              <a:ext cx="5823966" cy="1450594"/>
            </a:xfrm>
            <a:custGeom>
              <a:avLst/>
              <a:gdLst/>
              <a:ahLst/>
              <a:cxnLst/>
              <a:rect r="r" b="b" t="t" l="l"/>
              <a:pathLst>
                <a:path h="1450594" w="5823966">
                  <a:moveTo>
                    <a:pt x="5823966" y="599567"/>
                  </a:moveTo>
                  <a:lnTo>
                    <a:pt x="5823966" y="1199007"/>
                  </a:lnTo>
                  <a:lnTo>
                    <a:pt x="5823966" y="1450594"/>
                  </a:lnTo>
                  <a:lnTo>
                    <a:pt x="0" y="1450594"/>
                  </a:lnTo>
                  <a:lnTo>
                    <a:pt x="0" y="1199007"/>
                  </a:lnTo>
                  <a:lnTo>
                    <a:pt x="0" y="254000"/>
                  </a:lnTo>
                  <a:cubicBezTo>
                    <a:pt x="0" y="113665"/>
                    <a:pt x="113665" y="0"/>
                    <a:pt x="254000" y="0"/>
                  </a:cubicBezTo>
                  <a:lnTo>
                    <a:pt x="4792472" y="0"/>
                  </a:lnTo>
                  <a:cubicBezTo>
                    <a:pt x="4932680" y="0"/>
                    <a:pt x="5046472" y="113665"/>
                    <a:pt x="5046472" y="254000"/>
                  </a:cubicBezTo>
                  <a:lnTo>
                    <a:pt x="5046472" y="599567"/>
                  </a:lnTo>
                  <a:lnTo>
                    <a:pt x="5823966" y="599567"/>
                  </a:lnTo>
                  <a:close/>
                </a:path>
              </a:pathLst>
            </a:custGeom>
            <a:solidFill>
              <a:srgbClr val="DBDB78"/>
            </a:solidFill>
          </p:spPr>
        </p:sp>
        <p:sp>
          <p:nvSpPr>
            <p:cNvPr name="Freeform 4" id="4"/>
            <p:cNvSpPr/>
            <p:nvPr/>
          </p:nvSpPr>
          <p:spPr>
            <a:xfrm flipH="false" flipV="false" rot="0">
              <a:off x="0" y="0"/>
              <a:ext cx="5836666" cy="1463294"/>
            </a:xfrm>
            <a:custGeom>
              <a:avLst/>
              <a:gdLst/>
              <a:ahLst/>
              <a:cxnLst/>
              <a:rect r="r" b="b" t="t" l="l"/>
              <a:pathLst>
                <a:path h="1463294" w="5836666">
                  <a:moveTo>
                    <a:pt x="5059172" y="599567"/>
                  </a:moveTo>
                  <a:lnTo>
                    <a:pt x="5059172" y="260350"/>
                  </a:lnTo>
                  <a:cubicBezTo>
                    <a:pt x="5059172" y="116840"/>
                    <a:pt x="4942332" y="0"/>
                    <a:pt x="4798822" y="0"/>
                  </a:cubicBezTo>
                  <a:lnTo>
                    <a:pt x="260350" y="0"/>
                  </a:lnTo>
                  <a:cubicBezTo>
                    <a:pt x="116840" y="0"/>
                    <a:pt x="0" y="116840"/>
                    <a:pt x="0" y="260350"/>
                  </a:cubicBezTo>
                  <a:lnTo>
                    <a:pt x="0" y="1199007"/>
                  </a:lnTo>
                  <a:lnTo>
                    <a:pt x="0" y="1211707"/>
                  </a:lnTo>
                  <a:lnTo>
                    <a:pt x="0" y="1463294"/>
                  </a:lnTo>
                  <a:lnTo>
                    <a:pt x="5836666" y="1463294"/>
                  </a:lnTo>
                  <a:lnTo>
                    <a:pt x="5836666" y="1211707"/>
                  </a:lnTo>
                  <a:lnTo>
                    <a:pt x="5836666" y="1199007"/>
                  </a:lnTo>
                  <a:lnTo>
                    <a:pt x="5836666" y="599567"/>
                  </a:lnTo>
                  <a:lnTo>
                    <a:pt x="5059172" y="599567"/>
                  </a:lnTo>
                  <a:close/>
                  <a:moveTo>
                    <a:pt x="12700" y="1211707"/>
                  </a:moveTo>
                  <a:lnTo>
                    <a:pt x="5224526" y="1211707"/>
                  </a:lnTo>
                  <a:lnTo>
                    <a:pt x="5224526" y="1450594"/>
                  </a:lnTo>
                  <a:lnTo>
                    <a:pt x="12700" y="1450594"/>
                  </a:lnTo>
                  <a:lnTo>
                    <a:pt x="12700" y="1211707"/>
                  </a:lnTo>
                  <a:close/>
                  <a:moveTo>
                    <a:pt x="5823966" y="1450594"/>
                  </a:moveTo>
                  <a:lnTo>
                    <a:pt x="5237226" y="1450594"/>
                  </a:lnTo>
                  <a:lnTo>
                    <a:pt x="5237226" y="1211707"/>
                  </a:lnTo>
                  <a:lnTo>
                    <a:pt x="5823966" y="1211707"/>
                  </a:lnTo>
                  <a:lnTo>
                    <a:pt x="5823966" y="1450594"/>
                  </a:lnTo>
                  <a:close/>
                  <a:moveTo>
                    <a:pt x="12700" y="1199007"/>
                  </a:moveTo>
                  <a:lnTo>
                    <a:pt x="12700" y="260350"/>
                  </a:lnTo>
                  <a:cubicBezTo>
                    <a:pt x="12700" y="123825"/>
                    <a:pt x="123825" y="12700"/>
                    <a:pt x="260350" y="12700"/>
                  </a:cubicBezTo>
                  <a:lnTo>
                    <a:pt x="4798822" y="12700"/>
                  </a:lnTo>
                  <a:cubicBezTo>
                    <a:pt x="4935347" y="12700"/>
                    <a:pt x="5046472" y="123825"/>
                    <a:pt x="5046472" y="260350"/>
                  </a:cubicBezTo>
                  <a:lnTo>
                    <a:pt x="5046472" y="612267"/>
                  </a:lnTo>
                  <a:lnTo>
                    <a:pt x="5823966" y="612267"/>
                  </a:lnTo>
                  <a:lnTo>
                    <a:pt x="5823966" y="1199007"/>
                  </a:lnTo>
                  <a:lnTo>
                    <a:pt x="12700" y="1199007"/>
                  </a:lnTo>
                  <a:close/>
                </a:path>
              </a:pathLst>
            </a:custGeom>
            <a:solidFill>
              <a:srgbClr val="191919"/>
            </a:solidFill>
          </p:spPr>
        </p:sp>
      </p:grpSp>
      <p:grpSp>
        <p:nvGrpSpPr>
          <p:cNvPr name="Group 5" id="5"/>
          <p:cNvGrpSpPr/>
          <p:nvPr/>
        </p:nvGrpSpPr>
        <p:grpSpPr>
          <a:xfrm rot="0">
            <a:off x="0" y="1885838"/>
            <a:ext cx="18288000" cy="8401162"/>
            <a:chOff x="0" y="0"/>
            <a:chExt cx="4816593" cy="2212652"/>
          </a:xfrm>
        </p:grpSpPr>
        <p:sp>
          <p:nvSpPr>
            <p:cNvPr name="Freeform 6" id="6"/>
            <p:cNvSpPr/>
            <p:nvPr/>
          </p:nvSpPr>
          <p:spPr>
            <a:xfrm flipH="false" flipV="false" rot="0">
              <a:off x="0" y="0"/>
              <a:ext cx="4816592" cy="2212652"/>
            </a:xfrm>
            <a:custGeom>
              <a:avLst/>
              <a:gdLst/>
              <a:ahLst/>
              <a:cxnLst/>
              <a:rect r="r" b="b" t="t" l="l"/>
              <a:pathLst>
                <a:path h="2212652" w="4816592">
                  <a:moveTo>
                    <a:pt x="0" y="0"/>
                  </a:moveTo>
                  <a:lnTo>
                    <a:pt x="4816592" y="0"/>
                  </a:lnTo>
                  <a:lnTo>
                    <a:pt x="4816592" y="2212652"/>
                  </a:lnTo>
                  <a:lnTo>
                    <a:pt x="0" y="2212652"/>
                  </a:lnTo>
                  <a:close/>
                </a:path>
              </a:pathLst>
            </a:custGeom>
            <a:solidFill>
              <a:srgbClr val="FFFAEE"/>
            </a:solidFill>
            <a:ln w="19050" cap="sq">
              <a:solidFill>
                <a:srgbClr val="191919"/>
              </a:solidFill>
              <a:prstDash val="solid"/>
              <a:miter/>
            </a:ln>
          </p:spPr>
        </p:sp>
        <p:sp>
          <p:nvSpPr>
            <p:cNvPr name="TextBox 7" id="7"/>
            <p:cNvSpPr txBox="true"/>
            <p:nvPr/>
          </p:nvSpPr>
          <p:spPr>
            <a:xfrm>
              <a:off x="0" y="-66675"/>
              <a:ext cx="4816593" cy="2279327"/>
            </a:xfrm>
            <a:prstGeom prst="rect">
              <a:avLst/>
            </a:prstGeom>
          </p:spPr>
          <p:txBody>
            <a:bodyPr anchor="ctr" rtlCol="false" tIns="50800" lIns="50800" bIns="50800" rIns="50800"/>
            <a:lstStyle/>
            <a:p>
              <a:pPr algn="ctr">
                <a:lnSpc>
                  <a:spcPts val="2520"/>
                </a:lnSpc>
              </a:pPr>
            </a:p>
          </p:txBody>
        </p:sp>
      </p:grpSp>
      <p:sp>
        <p:nvSpPr>
          <p:cNvPr name="TextBox 8" id="8"/>
          <p:cNvSpPr txBox="true"/>
          <p:nvPr/>
        </p:nvSpPr>
        <p:spPr>
          <a:xfrm rot="0">
            <a:off x="666115" y="866664"/>
            <a:ext cx="8676303" cy="795148"/>
          </a:xfrm>
          <a:prstGeom prst="rect">
            <a:avLst/>
          </a:prstGeom>
        </p:spPr>
        <p:txBody>
          <a:bodyPr anchor="t" rtlCol="false" tIns="0" lIns="0" bIns="0" rIns="0">
            <a:spAutoFit/>
          </a:bodyPr>
          <a:lstStyle/>
          <a:p>
            <a:pPr algn="l">
              <a:lnSpc>
                <a:spcPts val="6017"/>
              </a:lnSpc>
            </a:pPr>
            <a:r>
              <a:rPr lang="en-US" sz="6017">
                <a:solidFill>
                  <a:srgbClr val="191919"/>
                </a:solidFill>
                <a:latin typeface="210 8비트"/>
                <a:ea typeface="210 8비트"/>
                <a:cs typeface="210 8비트"/>
                <a:sym typeface="210 8비트"/>
              </a:rPr>
              <a:t>PROPOSED SYSTEM</a:t>
            </a:r>
          </a:p>
        </p:txBody>
      </p:sp>
      <p:sp>
        <p:nvSpPr>
          <p:cNvPr name="Freeform 9" id="9"/>
          <p:cNvSpPr/>
          <p:nvPr/>
        </p:nvSpPr>
        <p:spPr>
          <a:xfrm flipH="false" flipV="false" rot="0">
            <a:off x="9310179" y="861056"/>
            <a:ext cx="734817" cy="692064"/>
          </a:xfrm>
          <a:custGeom>
            <a:avLst/>
            <a:gdLst/>
            <a:ahLst/>
            <a:cxnLst/>
            <a:rect r="r" b="b" t="t" l="l"/>
            <a:pathLst>
              <a:path h="692064" w="734817">
                <a:moveTo>
                  <a:pt x="0" y="0"/>
                </a:moveTo>
                <a:lnTo>
                  <a:pt x="734817" y="0"/>
                </a:lnTo>
                <a:lnTo>
                  <a:pt x="734817" y="692064"/>
                </a:lnTo>
                <a:lnTo>
                  <a:pt x="0" y="6920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964220" y="2509690"/>
            <a:ext cx="16756396" cy="1263651"/>
          </a:xfrm>
          <a:prstGeom prst="rect">
            <a:avLst/>
          </a:prstGeom>
        </p:spPr>
        <p:txBody>
          <a:bodyPr anchor="t" rtlCol="false" tIns="0" lIns="0" bIns="0" rIns="0">
            <a:spAutoFit/>
          </a:bodyPr>
          <a:lstStyle/>
          <a:p>
            <a:pPr algn="just">
              <a:lnSpc>
                <a:spcPts val="4899"/>
              </a:lnSpc>
            </a:pPr>
            <a:r>
              <a:rPr lang="en-US" sz="3499">
                <a:solidFill>
                  <a:srgbClr val="191919"/>
                </a:solidFill>
                <a:latin typeface="Telegraf"/>
                <a:ea typeface="Telegraf"/>
                <a:cs typeface="Telegraf"/>
                <a:sym typeface="Telegraf"/>
              </a:rPr>
              <a:t>Streamlines the entire event registration lifecycle, from organizer approval to participant registration and ticket generation.</a:t>
            </a:r>
          </a:p>
        </p:txBody>
      </p:sp>
      <p:sp>
        <p:nvSpPr>
          <p:cNvPr name="TextBox 11" id="11"/>
          <p:cNvSpPr txBox="true"/>
          <p:nvPr/>
        </p:nvSpPr>
        <p:spPr>
          <a:xfrm rot="0">
            <a:off x="964220" y="4454525"/>
            <a:ext cx="16691916" cy="1263651"/>
          </a:xfrm>
          <a:prstGeom prst="rect">
            <a:avLst/>
          </a:prstGeom>
        </p:spPr>
        <p:txBody>
          <a:bodyPr anchor="t" rtlCol="false" tIns="0" lIns="0" bIns="0" rIns="0">
            <a:spAutoFit/>
          </a:bodyPr>
          <a:lstStyle/>
          <a:p>
            <a:pPr algn="just">
              <a:lnSpc>
                <a:spcPts val="4899"/>
              </a:lnSpc>
            </a:pPr>
            <a:r>
              <a:rPr lang="en-US" sz="3499">
                <a:solidFill>
                  <a:srgbClr val="191919"/>
                </a:solidFill>
                <a:latin typeface="Telegraf"/>
                <a:ea typeface="Telegraf"/>
                <a:cs typeface="Telegraf"/>
                <a:sym typeface="Telegraf"/>
              </a:rPr>
              <a:t>Allows institutions to customize the platform’s interface and organizers to create event-specific registration forms using a jQuery form builder.</a:t>
            </a:r>
          </a:p>
        </p:txBody>
      </p:sp>
      <p:sp>
        <p:nvSpPr>
          <p:cNvPr name="TextBox 12" id="12"/>
          <p:cNvSpPr txBox="true"/>
          <p:nvPr/>
        </p:nvSpPr>
        <p:spPr>
          <a:xfrm rot="0">
            <a:off x="964220" y="6261100"/>
            <a:ext cx="16691916" cy="1263651"/>
          </a:xfrm>
          <a:prstGeom prst="rect">
            <a:avLst/>
          </a:prstGeom>
        </p:spPr>
        <p:txBody>
          <a:bodyPr anchor="t" rtlCol="false" tIns="0" lIns="0" bIns="0" rIns="0">
            <a:spAutoFit/>
          </a:bodyPr>
          <a:lstStyle/>
          <a:p>
            <a:pPr algn="just">
              <a:lnSpc>
                <a:spcPts val="4899"/>
              </a:lnSpc>
            </a:pPr>
            <a:r>
              <a:rPr lang="en-US" sz="3499">
                <a:solidFill>
                  <a:srgbClr val="191919"/>
                </a:solidFill>
                <a:latin typeface="Telegraf"/>
                <a:ea typeface="Telegraf"/>
                <a:cs typeface="Telegraf"/>
                <a:sym typeface="Telegraf"/>
              </a:rPr>
              <a:t>Sends automated email notifications for approvals, rejections, and event updates, ensuring timely communication.</a:t>
            </a:r>
          </a:p>
        </p:txBody>
      </p:sp>
      <p:sp>
        <p:nvSpPr>
          <p:cNvPr name="TextBox 13" id="13"/>
          <p:cNvSpPr txBox="true"/>
          <p:nvPr/>
        </p:nvSpPr>
        <p:spPr>
          <a:xfrm rot="0">
            <a:off x="996460" y="8172451"/>
            <a:ext cx="16691916" cy="1263651"/>
          </a:xfrm>
          <a:prstGeom prst="rect">
            <a:avLst/>
          </a:prstGeom>
        </p:spPr>
        <p:txBody>
          <a:bodyPr anchor="t" rtlCol="false" tIns="0" lIns="0" bIns="0" rIns="0">
            <a:spAutoFit/>
          </a:bodyPr>
          <a:lstStyle/>
          <a:p>
            <a:pPr algn="just">
              <a:lnSpc>
                <a:spcPts val="4899"/>
              </a:lnSpc>
            </a:pPr>
            <a:r>
              <a:rPr lang="en-US" sz="3499">
                <a:solidFill>
                  <a:srgbClr val="191919"/>
                </a:solidFill>
                <a:latin typeface="Telegraf"/>
                <a:ea typeface="Telegraf"/>
                <a:cs typeface="Telegraf"/>
                <a:sym typeface="Telegraf"/>
              </a:rPr>
              <a:t>Provides distinct dashboards and functionalities for admins, organizers, co-organizers, and participants, enhancing user-specific experiences.</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6726544" y="537986"/>
            <a:ext cx="11140781" cy="8720314"/>
          </a:xfrm>
          <a:custGeom>
            <a:avLst/>
            <a:gdLst/>
            <a:ahLst/>
            <a:cxnLst/>
            <a:rect r="r" b="b" t="t" l="l"/>
            <a:pathLst>
              <a:path h="8720314" w="11140781">
                <a:moveTo>
                  <a:pt x="0" y="0"/>
                </a:moveTo>
                <a:lnTo>
                  <a:pt x="11140780" y="0"/>
                </a:lnTo>
                <a:lnTo>
                  <a:pt x="11140780" y="8720314"/>
                </a:lnTo>
                <a:lnTo>
                  <a:pt x="0" y="8720314"/>
                </a:lnTo>
                <a:lnTo>
                  <a:pt x="0" y="0"/>
                </a:lnTo>
                <a:close/>
              </a:path>
            </a:pathLst>
          </a:custGeom>
          <a:blipFill>
            <a:blip r:embed="rId2"/>
            <a:stretch>
              <a:fillRect l="0" t="0" r="0" b="0"/>
            </a:stretch>
          </a:blipFill>
        </p:spPr>
      </p:sp>
      <p:sp>
        <p:nvSpPr>
          <p:cNvPr name="TextBox 3" id="3"/>
          <p:cNvSpPr txBox="true"/>
          <p:nvPr/>
        </p:nvSpPr>
        <p:spPr>
          <a:xfrm rot="0">
            <a:off x="358734" y="1015149"/>
            <a:ext cx="6367810"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PARTICIPANTS</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1340113" y="1852840"/>
            <a:ext cx="15117393" cy="7868117"/>
          </a:xfrm>
          <a:custGeom>
            <a:avLst/>
            <a:gdLst/>
            <a:ahLst/>
            <a:cxnLst/>
            <a:rect r="r" b="b" t="t" l="l"/>
            <a:pathLst>
              <a:path h="7868117" w="15117393">
                <a:moveTo>
                  <a:pt x="0" y="0"/>
                </a:moveTo>
                <a:lnTo>
                  <a:pt x="15117393" y="0"/>
                </a:lnTo>
                <a:lnTo>
                  <a:pt x="15117393" y="7868117"/>
                </a:lnTo>
                <a:lnTo>
                  <a:pt x="0" y="7868117"/>
                </a:lnTo>
                <a:lnTo>
                  <a:pt x="0" y="0"/>
                </a:lnTo>
                <a:close/>
              </a:path>
            </a:pathLst>
          </a:custGeom>
          <a:blipFill>
            <a:blip r:embed="rId2"/>
            <a:stretch>
              <a:fillRect l="0" t="0" r="0" b="0"/>
            </a:stretch>
          </a:blipFill>
        </p:spPr>
      </p:sp>
      <p:sp>
        <p:nvSpPr>
          <p:cNvPr name="TextBox 3" id="3"/>
          <p:cNvSpPr txBox="true"/>
          <p:nvPr/>
        </p:nvSpPr>
        <p:spPr>
          <a:xfrm rot="0">
            <a:off x="358734" y="1015149"/>
            <a:ext cx="5782369"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FEEDBACKS</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2867901" y="1028700"/>
            <a:ext cx="12387252" cy="8881769"/>
          </a:xfrm>
          <a:custGeom>
            <a:avLst/>
            <a:gdLst/>
            <a:ahLst/>
            <a:cxnLst/>
            <a:rect r="r" b="b" t="t" l="l"/>
            <a:pathLst>
              <a:path h="8881769" w="12387252">
                <a:moveTo>
                  <a:pt x="0" y="0"/>
                </a:moveTo>
                <a:lnTo>
                  <a:pt x="12387253" y="0"/>
                </a:lnTo>
                <a:lnTo>
                  <a:pt x="12387253" y="8881769"/>
                </a:lnTo>
                <a:lnTo>
                  <a:pt x="0" y="8881769"/>
                </a:lnTo>
                <a:lnTo>
                  <a:pt x="0" y="0"/>
                </a:lnTo>
                <a:close/>
              </a:path>
            </a:pathLst>
          </a:custGeom>
          <a:blipFill>
            <a:blip r:embed="rId2"/>
            <a:stretch>
              <a:fillRect l="0" t="0" r="0" b="0"/>
            </a:stretch>
          </a:blipFill>
        </p:spPr>
      </p:sp>
      <p:sp>
        <p:nvSpPr>
          <p:cNvPr name="TextBox 3" id="3"/>
          <p:cNvSpPr txBox="true"/>
          <p:nvPr/>
        </p:nvSpPr>
        <p:spPr>
          <a:xfrm rot="0">
            <a:off x="0" y="191009"/>
            <a:ext cx="7581643"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CUSTOMIZATION</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1411988" y="1028700"/>
            <a:ext cx="15328298" cy="8568473"/>
          </a:xfrm>
          <a:custGeom>
            <a:avLst/>
            <a:gdLst/>
            <a:ahLst/>
            <a:cxnLst/>
            <a:rect r="r" b="b" t="t" l="l"/>
            <a:pathLst>
              <a:path h="8568473" w="15328298">
                <a:moveTo>
                  <a:pt x="0" y="0"/>
                </a:moveTo>
                <a:lnTo>
                  <a:pt x="15328298" y="0"/>
                </a:lnTo>
                <a:lnTo>
                  <a:pt x="15328298" y="8568473"/>
                </a:lnTo>
                <a:lnTo>
                  <a:pt x="0" y="8568473"/>
                </a:lnTo>
                <a:lnTo>
                  <a:pt x="0" y="0"/>
                </a:lnTo>
                <a:close/>
              </a:path>
            </a:pathLst>
          </a:custGeom>
          <a:blipFill>
            <a:blip r:embed="rId2"/>
            <a:stretch>
              <a:fillRect l="0" t="0" r="0" b="0"/>
            </a:stretch>
          </a:blipFill>
        </p:spPr>
      </p:sp>
      <p:sp>
        <p:nvSpPr>
          <p:cNvPr name="TextBox 3" id="3"/>
          <p:cNvSpPr txBox="true"/>
          <p:nvPr/>
        </p:nvSpPr>
        <p:spPr>
          <a:xfrm rot="0">
            <a:off x="0" y="191009"/>
            <a:ext cx="5297950"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PAYMENTS</a:t>
            </a:r>
          </a:p>
        </p:txBody>
      </p:sp>
    </p:spTree>
  </p:cSld>
  <p:clrMapOvr>
    <a:masterClrMapping/>
  </p:clrMapOvr>
</p:sld>
</file>

<file path=ppt/slides/slide44.xml><?xml version="1.0" encoding="utf-8"?>
<p:sld xmlns:p="http://schemas.openxmlformats.org/presentationml/2006/main" xmlns:a="http://schemas.openxmlformats.org/drawingml/2006/main">
  <p:cSld>
    <p:bg>
      <p:bgPr>
        <a:solidFill>
          <a:srgbClr val="FFFAEE"/>
        </a:solidFill>
      </p:bgPr>
    </p:bg>
    <p:spTree>
      <p:nvGrpSpPr>
        <p:cNvPr id="1" name=""/>
        <p:cNvGrpSpPr/>
        <p:nvPr/>
      </p:nvGrpSpPr>
      <p:grpSpPr>
        <a:xfrm>
          <a:off x="0" y="0"/>
          <a:ext cx="0" cy="0"/>
          <a:chOff x="0" y="0"/>
          <a:chExt cx="0" cy="0"/>
        </a:xfrm>
      </p:grpSpPr>
      <p:grpSp>
        <p:nvGrpSpPr>
          <p:cNvPr name="Group 2" id="2"/>
          <p:cNvGrpSpPr/>
          <p:nvPr/>
        </p:nvGrpSpPr>
        <p:grpSpPr>
          <a:xfrm rot="0">
            <a:off x="0" y="1885838"/>
            <a:ext cx="18288000" cy="8401162"/>
            <a:chOff x="0" y="0"/>
            <a:chExt cx="4816593" cy="2212652"/>
          </a:xfrm>
        </p:grpSpPr>
        <p:sp>
          <p:nvSpPr>
            <p:cNvPr name="Freeform 3" id="3"/>
            <p:cNvSpPr/>
            <p:nvPr/>
          </p:nvSpPr>
          <p:spPr>
            <a:xfrm flipH="false" flipV="false" rot="0">
              <a:off x="0" y="0"/>
              <a:ext cx="4816592" cy="2212652"/>
            </a:xfrm>
            <a:custGeom>
              <a:avLst/>
              <a:gdLst/>
              <a:ahLst/>
              <a:cxnLst/>
              <a:rect r="r" b="b" t="t" l="l"/>
              <a:pathLst>
                <a:path h="2212652" w="4816592">
                  <a:moveTo>
                    <a:pt x="0" y="0"/>
                  </a:moveTo>
                  <a:lnTo>
                    <a:pt x="4816592" y="0"/>
                  </a:lnTo>
                  <a:lnTo>
                    <a:pt x="4816592" y="2212652"/>
                  </a:lnTo>
                  <a:lnTo>
                    <a:pt x="0" y="2212652"/>
                  </a:lnTo>
                  <a:close/>
                </a:path>
              </a:pathLst>
            </a:custGeom>
            <a:solidFill>
              <a:srgbClr val="FFFAEE"/>
            </a:solidFill>
            <a:ln w="19050" cap="sq">
              <a:solidFill>
                <a:srgbClr val="191919"/>
              </a:solidFill>
              <a:prstDash val="solid"/>
              <a:miter/>
            </a:ln>
          </p:spPr>
        </p:sp>
        <p:sp>
          <p:nvSpPr>
            <p:cNvPr name="TextBox 4" id="4"/>
            <p:cNvSpPr txBox="true"/>
            <p:nvPr/>
          </p:nvSpPr>
          <p:spPr>
            <a:xfrm>
              <a:off x="0" y="-66675"/>
              <a:ext cx="4816593" cy="2279327"/>
            </a:xfrm>
            <a:prstGeom prst="rect">
              <a:avLst/>
            </a:prstGeom>
          </p:spPr>
          <p:txBody>
            <a:bodyPr anchor="ctr" rtlCol="false" tIns="50800" lIns="50800" bIns="50800" rIns="50800"/>
            <a:lstStyle/>
            <a:p>
              <a:pPr algn="ctr">
                <a:lnSpc>
                  <a:spcPts val="2520"/>
                </a:lnSpc>
              </a:pPr>
            </a:p>
          </p:txBody>
        </p:sp>
      </p:grpSp>
      <p:sp>
        <p:nvSpPr>
          <p:cNvPr name="TextBox 5" id="5"/>
          <p:cNvSpPr txBox="true"/>
          <p:nvPr/>
        </p:nvSpPr>
        <p:spPr>
          <a:xfrm rot="0">
            <a:off x="241565" y="3962839"/>
            <a:ext cx="12694447" cy="3966552"/>
          </a:xfrm>
          <a:prstGeom prst="rect">
            <a:avLst/>
          </a:prstGeom>
        </p:spPr>
        <p:txBody>
          <a:bodyPr anchor="t" rtlCol="false" tIns="0" lIns="0" bIns="0" rIns="0">
            <a:spAutoFit/>
          </a:bodyPr>
          <a:lstStyle/>
          <a:p>
            <a:pPr algn="ctr">
              <a:lnSpc>
                <a:spcPts val="15254"/>
              </a:lnSpc>
            </a:pPr>
            <a:r>
              <a:rPr lang="en-US" sz="15254">
                <a:solidFill>
                  <a:srgbClr val="191919"/>
                </a:solidFill>
                <a:latin typeface="210 8비트"/>
                <a:ea typeface="210 8비트"/>
                <a:cs typeface="210 8비트"/>
                <a:sym typeface="210 8비트"/>
              </a:rPr>
              <a:t>UI</a:t>
            </a:r>
          </a:p>
          <a:p>
            <a:pPr algn="ctr">
              <a:lnSpc>
                <a:spcPts val="15254"/>
              </a:lnSpc>
            </a:pPr>
            <a:r>
              <a:rPr lang="en-US" sz="15254">
                <a:solidFill>
                  <a:srgbClr val="191919"/>
                </a:solidFill>
                <a:latin typeface="210 8비트"/>
                <a:ea typeface="210 8비트"/>
                <a:cs typeface="210 8비트"/>
                <a:sym typeface="210 8비트"/>
              </a:rPr>
              <a:t>DESIGNS</a:t>
            </a:r>
          </a:p>
        </p:txBody>
      </p:sp>
      <p:sp>
        <p:nvSpPr>
          <p:cNvPr name="TextBox 6" id="6"/>
          <p:cNvSpPr txBox="true"/>
          <p:nvPr/>
        </p:nvSpPr>
        <p:spPr>
          <a:xfrm rot="0">
            <a:off x="13231156" y="4277164"/>
            <a:ext cx="5056844" cy="4218585"/>
          </a:xfrm>
          <a:prstGeom prst="rect">
            <a:avLst/>
          </a:prstGeom>
        </p:spPr>
        <p:txBody>
          <a:bodyPr anchor="t" rtlCol="false" tIns="0" lIns="0" bIns="0" rIns="0">
            <a:spAutoFit/>
          </a:bodyPr>
          <a:lstStyle/>
          <a:p>
            <a:pPr algn="ctr">
              <a:lnSpc>
                <a:spcPts val="31684"/>
              </a:lnSpc>
            </a:pPr>
            <a:r>
              <a:rPr lang="en-US" sz="31684">
                <a:solidFill>
                  <a:srgbClr val="191919"/>
                </a:solidFill>
                <a:latin typeface="210 8비트"/>
                <a:ea typeface="210 8비트"/>
                <a:cs typeface="210 8비트"/>
                <a:sym typeface="210 8비트"/>
              </a:rPr>
              <a:t>&gt;&gt;</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6169396" y="2602594"/>
            <a:ext cx="5453512" cy="5804320"/>
          </a:xfrm>
          <a:custGeom>
            <a:avLst/>
            <a:gdLst/>
            <a:ahLst/>
            <a:cxnLst/>
            <a:rect r="r" b="b" t="t" l="l"/>
            <a:pathLst>
              <a:path h="5804320" w="5453512">
                <a:moveTo>
                  <a:pt x="0" y="0"/>
                </a:moveTo>
                <a:lnTo>
                  <a:pt x="5453512" y="0"/>
                </a:lnTo>
                <a:lnTo>
                  <a:pt x="5453512" y="5804320"/>
                </a:lnTo>
                <a:lnTo>
                  <a:pt x="0" y="5804320"/>
                </a:lnTo>
                <a:lnTo>
                  <a:pt x="0" y="0"/>
                </a:lnTo>
                <a:close/>
              </a:path>
            </a:pathLst>
          </a:custGeom>
          <a:blipFill>
            <a:blip r:embed="rId2"/>
            <a:stretch>
              <a:fillRect l="-74021" t="0" r="-74021" b="0"/>
            </a:stretch>
          </a:blipFill>
        </p:spPr>
      </p:sp>
      <p:sp>
        <p:nvSpPr>
          <p:cNvPr name="Freeform 3" id="3"/>
          <p:cNvSpPr/>
          <p:nvPr/>
        </p:nvSpPr>
        <p:spPr>
          <a:xfrm flipH="false" flipV="false" rot="0">
            <a:off x="12070583" y="2602594"/>
            <a:ext cx="5636392" cy="5804320"/>
          </a:xfrm>
          <a:custGeom>
            <a:avLst/>
            <a:gdLst/>
            <a:ahLst/>
            <a:cxnLst/>
            <a:rect r="r" b="b" t="t" l="l"/>
            <a:pathLst>
              <a:path h="5804320" w="5636392">
                <a:moveTo>
                  <a:pt x="0" y="0"/>
                </a:moveTo>
                <a:lnTo>
                  <a:pt x="5636392" y="0"/>
                </a:lnTo>
                <a:lnTo>
                  <a:pt x="5636392" y="5804320"/>
                </a:lnTo>
                <a:lnTo>
                  <a:pt x="0" y="5804320"/>
                </a:lnTo>
                <a:lnTo>
                  <a:pt x="0" y="0"/>
                </a:lnTo>
                <a:close/>
              </a:path>
            </a:pathLst>
          </a:custGeom>
          <a:blipFill>
            <a:blip r:embed="rId3"/>
            <a:stretch>
              <a:fillRect l="-68948" t="0" r="-69759" b="0"/>
            </a:stretch>
          </a:blipFill>
        </p:spPr>
      </p:sp>
      <p:sp>
        <p:nvSpPr>
          <p:cNvPr name="Freeform 4" id="4"/>
          <p:cNvSpPr/>
          <p:nvPr/>
        </p:nvSpPr>
        <p:spPr>
          <a:xfrm flipH="false" flipV="false" rot="0">
            <a:off x="358734" y="2628900"/>
            <a:ext cx="5363880" cy="5778014"/>
          </a:xfrm>
          <a:custGeom>
            <a:avLst/>
            <a:gdLst/>
            <a:ahLst/>
            <a:cxnLst/>
            <a:rect r="r" b="b" t="t" l="l"/>
            <a:pathLst>
              <a:path h="5778014" w="5363880">
                <a:moveTo>
                  <a:pt x="0" y="0"/>
                </a:moveTo>
                <a:lnTo>
                  <a:pt x="5363880" y="0"/>
                </a:lnTo>
                <a:lnTo>
                  <a:pt x="5363880" y="5778014"/>
                </a:lnTo>
                <a:lnTo>
                  <a:pt x="0" y="5778014"/>
                </a:lnTo>
                <a:lnTo>
                  <a:pt x="0" y="0"/>
                </a:lnTo>
                <a:close/>
              </a:path>
            </a:pathLst>
          </a:custGeom>
          <a:blipFill>
            <a:blip r:embed="rId4"/>
            <a:stretch>
              <a:fillRect l="-76713" t="0" r="-74156" b="0"/>
            </a:stretch>
          </a:blipFill>
        </p:spPr>
      </p:sp>
      <p:sp>
        <p:nvSpPr>
          <p:cNvPr name="TextBox 5" id="5"/>
          <p:cNvSpPr txBox="true"/>
          <p:nvPr/>
        </p:nvSpPr>
        <p:spPr>
          <a:xfrm rot="0">
            <a:off x="358734" y="1015149"/>
            <a:ext cx="9661326"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LOGIN/REGISTRATION</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992280" y="2187645"/>
            <a:ext cx="16267020" cy="7015152"/>
          </a:xfrm>
          <a:custGeom>
            <a:avLst/>
            <a:gdLst/>
            <a:ahLst/>
            <a:cxnLst/>
            <a:rect r="r" b="b" t="t" l="l"/>
            <a:pathLst>
              <a:path h="7015152" w="16267020">
                <a:moveTo>
                  <a:pt x="0" y="0"/>
                </a:moveTo>
                <a:lnTo>
                  <a:pt x="16267020" y="0"/>
                </a:lnTo>
                <a:lnTo>
                  <a:pt x="16267020" y="7015152"/>
                </a:lnTo>
                <a:lnTo>
                  <a:pt x="0" y="7015152"/>
                </a:lnTo>
                <a:lnTo>
                  <a:pt x="0" y="0"/>
                </a:lnTo>
                <a:close/>
              </a:path>
            </a:pathLst>
          </a:custGeom>
          <a:blipFill>
            <a:blip r:embed="rId2"/>
            <a:stretch>
              <a:fillRect l="0" t="0" r="0" b="0"/>
            </a:stretch>
          </a:blipFill>
        </p:spPr>
      </p:sp>
      <p:sp>
        <p:nvSpPr>
          <p:cNvPr name="TextBox 3" id="3"/>
          <p:cNvSpPr txBox="true"/>
          <p:nvPr/>
        </p:nvSpPr>
        <p:spPr>
          <a:xfrm rot="0">
            <a:off x="358734" y="1015149"/>
            <a:ext cx="8785266"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ADMIN DASHBOARD</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759859" y="2105745"/>
            <a:ext cx="16499441" cy="6950390"/>
          </a:xfrm>
          <a:custGeom>
            <a:avLst/>
            <a:gdLst/>
            <a:ahLst/>
            <a:cxnLst/>
            <a:rect r="r" b="b" t="t" l="l"/>
            <a:pathLst>
              <a:path h="6950390" w="16499441">
                <a:moveTo>
                  <a:pt x="0" y="0"/>
                </a:moveTo>
                <a:lnTo>
                  <a:pt x="16499441" y="0"/>
                </a:lnTo>
                <a:lnTo>
                  <a:pt x="16499441" y="6950390"/>
                </a:lnTo>
                <a:lnTo>
                  <a:pt x="0" y="6950390"/>
                </a:lnTo>
                <a:lnTo>
                  <a:pt x="0" y="0"/>
                </a:lnTo>
                <a:close/>
              </a:path>
            </a:pathLst>
          </a:custGeom>
          <a:blipFill>
            <a:blip r:embed="rId2"/>
            <a:stretch>
              <a:fillRect l="0" t="0" r="0" b="0"/>
            </a:stretch>
          </a:blipFill>
        </p:spPr>
      </p:sp>
      <p:sp>
        <p:nvSpPr>
          <p:cNvPr name="TextBox 3" id="3"/>
          <p:cNvSpPr txBox="true"/>
          <p:nvPr/>
        </p:nvSpPr>
        <p:spPr>
          <a:xfrm rot="0">
            <a:off x="358734" y="1015149"/>
            <a:ext cx="11481775"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ORGANIZER MANAGEMENT</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358734" y="2111379"/>
            <a:ext cx="17160339" cy="7421846"/>
          </a:xfrm>
          <a:custGeom>
            <a:avLst/>
            <a:gdLst/>
            <a:ahLst/>
            <a:cxnLst/>
            <a:rect r="r" b="b" t="t" l="l"/>
            <a:pathLst>
              <a:path h="7421846" w="17160339">
                <a:moveTo>
                  <a:pt x="0" y="0"/>
                </a:moveTo>
                <a:lnTo>
                  <a:pt x="17160338" y="0"/>
                </a:lnTo>
                <a:lnTo>
                  <a:pt x="17160338" y="7421846"/>
                </a:lnTo>
                <a:lnTo>
                  <a:pt x="0" y="7421846"/>
                </a:lnTo>
                <a:lnTo>
                  <a:pt x="0" y="0"/>
                </a:lnTo>
                <a:close/>
              </a:path>
            </a:pathLst>
          </a:custGeom>
          <a:blipFill>
            <a:blip r:embed="rId2"/>
            <a:stretch>
              <a:fillRect l="0" t="0" r="0" b="0"/>
            </a:stretch>
          </a:blipFill>
        </p:spPr>
      </p:sp>
      <p:sp>
        <p:nvSpPr>
          <p:cNvPr name="TextBox 3" id="3"/>
          <p:cNvSpPr txBox="true"/>
          <p:nvPr/>
        </p:nvSpPr>
        <p:spPr>
          <a:xfrm rot="0">
            <a:off x="358734" y="1015149"/>
            <a:ext cx="10063117"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 EVENT MANAGEMENT</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1970908" y="2147951"/>
            <a:ext cx="13751824" cy="7374416"/>
          </a:xfrm>
          <a:custGeom>
            <a:avLst/>
            <a:gdLst/>
            <a:ahLst/>
            <a:cxnLst/>
            <a:rect r="r" b="b" t="t" l="l"/>
            <a:pathLst>
              <a:path h="7374416" w="13751824">
                <a:moveTo>
                  <a:pt x="0" y="0"/>
                </a:moveTo>
                <a:lnTo>
                  <a:pt x="13751824" y="0"/>
                </a:lnTo>
                <a:lnTo>
                  <a:pt x="13751824" y="7374416"/>
                </a:lnTo>
                <a:lnTo>
                  <a:pt x="0" y="7374416"/>
                </a:lnTo>
                <a:lnTo>
                  <a:pt x="0" y="0"/>
                </a:lnTo>
                <a:close/>
              </a:path>
            </a:pathLst>
          </a:custGeom>
          <a:blipFill>
            <a:blip r:embed="rId2"/>
            <a:stretch>
              <a:fillRect l="0" t="0" r="0" b="0"/>
            </a:stretch>
          </a:blipFill>
        </p:spPr>
      </p:sp>
      <p:sp>
        <p:nvSpPr>
          <p:cNvPr name="TextBox 3" id="3"/>
          <p:cNvSpPr txBox="true"/>
          <p:nvPr/>
        </p:nvSpPr>
        <p:spPr>
          <a:xfrm rot="0">
            <a:off x="358734" y="1015149"/>
            <a:ext cx="7329606"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CUSTOMIZATION </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FFAEE"/>
        </a:solidFill>
      </p:bgPr>
    </p:bg>
    <p:spTree>
      <p:nvGrpSpPr>
        <p:cNvPr id="1" name=""/>
        <p:cNvGrpSpPr/>
        <p:nvPr/>
      </p:nvGrpSpPr>
      <p:grpSpPr>
        <a:xfrm>
          <a:off x="0" y="0"/>
          <a:ext cx="0" cy="0"/>
          <a:chOff x="0" y="0"/>
          <a:chExt cx="0" cy="0"/>
        </a:xfrm>
      </p:grpSpPr>
      <p:grpSp>
        <p:nvGrpSpPr>
          <p:cNvPr name="Group 2" id="2"/>
          <p:cNvGrpSpPr/>
          <p:nvPr/>
        </p:nvGrpSpPr>
        <p:grpSpPr>
          <a:xfrm rot="0">
            <a:off x="0" y="1885838"/>
            <a:ext cx="18288000" cy="8401162"/>
            <a:chOff x="0" y="0"/>
            <a:chExt cx="4816593" cy="2212652"/>
          </a:xfrm>
        </p:grpSpPr>
        <p:sp>
          <p:nvSpPr>
            <p:cNvPr name="Freeform 3" id="3"/>
            <p:cNvSpPr/>
            <p:nvPr/>
          </p:nvSpPr>
          <p:spPr>
            <a:xfrm flipH="false" flipV="false" rot="0">
              <a:off x="0" y="0"/>
              <a:ext cx="4816592" cy="2212652"/>
            </a:xfrm>
            <a:custGeom>
              <a:avLst/>
              <a:gdLst/>
              <a:ahLst/>
              <a:cxnLst/>
              <a:rect r="r" b="b" t="t" l="l"/>
              <a:pathLst>
                <a:path h="2212652" w="4816592">
                  <a:moveTo>
                    <a:pt x="0" y="0"/>
                  </a:moveTo>
                  <a:lnTo>
                    <a:pt x="4816592" y="0"/>
                  </a:lnTo>
                  <a:lnTo>
                    <a:pt x="4816592" y="2212652"/>
                  </a:lnTo>
                  <a:lnTo>
                    <a:pt x="0" y="2212652"/>
                  </a:lnTo>
                  <a:close/>
                </a:path>
              </a:pathLst>
            </a:custGeom>
            <a:solidFill>
              <a:srgbClr val="FFFAEE"/>
            </a:solidFill>
            <a:ln w="19050" cap="sq">
              <a:solidFill>
                <a:srgbClr val="191919"/>
              </a:solidFill>
              <a:prstDash val="solid"/>
              <a:miter/>
            </a:ln>
          </p:spPr>
        </p:sp>
        <p:sp>
          <p:nvSpPr>
            <p:cNvPr name="TextBox 4" id="4"/>
            <p:cNvSpPr txBox="true"/>
            <p:nvPr/>
          </p:nvSpPr>
          <p:spPr>
            <a:xfrm>
              <a:off x="0" y="-66675"/>
              <a:ext cx="4816593" cy="2279327"/>
            </a:xfrm>
            <a:prstGeom prst="rect">
              <a:avLst/>
            </a:prstGeom>
          </p:spPr>
          <p:txBody>
            <a:bodyPr anchor="ctr" rtlCol="false" tIns="50800" lIns="50800" bIns="50800" rIns="50800"/>
            <a:lstStyle/>
            <a:p>
              <a:pPr algn="ctr">
                <a:lnSpc>
                  <a:spcPts val="2520"/>
                </a:lnSpc>
              </a:pPr>
            </a:p>
          </p:txBody>
        </p:sp>
      </p:grpSp>
      <p:sp>
        <p:nvSpPr>
          <p:cNvPr name="TextBox 5" id="5"/>
          <p:cNvSpPr txBox="true"/>
          <p:nvPr/>
        </p:nvSpPr>
        <p:spPr>
          <a:xfrm rot="0">
            <a:off x="241565" y="3961689"/>
            <a:ext cx="13352822" cy="3968852"/>
          </a:xfrm>
          <a:prstGeom prst="rect">
            <a:avLst/>
          </a:prstGeom>
        </p:spPr>
        <p:txBody>
          <a:bodyPr anchor="t" rtlCol="false" tIns="0" lIns="0" bIns="0" rIns="0">
            <a:spAutoFit/>
          </a:bodyPr>
          <a:lstStyle/>
          <a:p>
            <a:pPr algn="l">
              <a:lnSpc>
                <a:spcPts val="15254"/>
              </a:lnSpc>
            </a:pPr>
            <a:r>
              <a:rPr lang="en-US" sz="15254">
                <a:solidFill>
                  <a:srgbClr val="191919"/>
                </a:solidFill>
                <a:latin typeface="210 8비트"/>
                <a:ea typeface="210 8비트"/>
                <a:cs typeface="210 8비트"/>
                <a:sym typeface="210 8비트"/>
              </a:rPr>
              <a:t>LITERATURE REVIEW</a:t>
            </a:r>
          </a:p>
        </p:txBody>
      </p:sp>
      <p:sp>
        <p:nvSpPr>
          <p:cNvPr name="TextBox 6" id="6"/>
          <p:cNvSpPr txBox="true"/>
          <p:nvPr/>
        </p:nvSpPr>
        <p:spPr>
          <a:xfrm rot="0">
            <a:off x="13594387" y="4277164"/>
            <a:ext cx="5056844" cy="4218585"/>
          </a:xfrm>
          <a:prstGeom prst="rect">
            <a:avLst/>
          </a:prstGeom>
        </p:spPr>
        <p:txBody>
          <a:bodyPr anchor="t" rtlCol="false" tIns="0" lIns="0" bIns="0" rIns="0">
            <a:spAutoFit/>
          </a:bodyPr>
          <a:lstStyle/>
          <a:p>
            <a:pPr algn="ctr">
              <a:lnSpc>
                <a:spcPts val="31684"/>
              </a:lnSpc>
            </a:pPr>
            <a:r>
              <a:rPr lang="en-US" sz="31684">
                <a:solidFill>
                  <a:srgbClr val="191919"/>
                </a:solidFill>
                <a:latin typeface="210 8비트"/>
                <a:ea typeface="210 8비트"/>
                <a:cs typeface="210 8비트"/>
                <a:sym typeface="210 8비트"/>
              </a:rPr>
              <a:t>&gt;&gt;</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725257" y="2673582"/>
            <a:ext cx="16741640" cy="5985136"/>
          </a:xfrm>
          <a:custGeom>
            <a:avLst/>
            <a:gdLst/>
            <a:ahLst/>
            <a:cxnLst/>
            <a:rect r="r" b="b" t="t" l="l"/>
            <a:pathLst>
              <a:path h="5985136" w="16741640">
                <a:moveTo>
                  <a:pt x="0" y="0"/>
                </a:moveTo>
                <a:lnTo>
                  <a:pt x="16741640" y="0"/>
                </a:lnTo>
                <a:lnTo>
                  <a:pt x="16741640" y="5985136"/>
                </a:lnTo>
                <a:lnTo>
                  <a:pt x="0" y="5985136"/>
                </a:lnTo>
                <a:lnTo>
                  <a:pt x="0" y="0"/>
                </a:lnTo>
                <a:close/>
              </a:path>
            </a:pathLst>
          </a:custGeom>
          <a:blipFill>
            <a:blip r:embed="rId2"/>
            <a:stretch>
              <a:fillRect l="0" t="0" r="0" b="0"/>
            </a:stretch>
          </a:blipFill>
        </p:spPr>
      </p:sp>
      <p:sp>
        <p:nvSpPr>
          <p:cNvPr name="TextBox 3" id="3"/>
          <p:cNvSpPr txBox="true"/>
          <p:nvPr/>
        </p:nvSpPr>
        <p:spPr>
          <a:xfrm rot="0">
            <a:off x="358734" y="1015149"/>
            <a:ext cx="7329606"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VIEW FEEDBACK</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6813612" y="289011"/>
            <a:ext cx="7231892" cy="9610136"/>
          </a:xfrm>
          <a:custGeom>
            <a:avLst/>
            <a:gdLst/>
            <a:ahLst/>
            <a:cxnLst/>
            <a:rect r="r" b="b" t="t" l="l"/>
            <a:pathLst>
              <a:path h="9610136" w="7231892">
                <a:moveTo>
                  <a:pt x="0" y="0"/>
                </a:moveTo>
                <a:lnTo>
                  <a:pt x="7231892" y="0"/>
                </a:lnTo>
                <a:lnTo>
                  <a:pt x="7231892" y="9610136"/>
                </a:lnTo>
                <a:lnTo>
                  <a:pt x="0" y="9610136"/>
                </a:lnTo>
                <a:lnTo>
                  <a:pt x="0" y="0"/>
                </a:lnTo>
                <a:close/>
              </a:path>
            </a:pathLst>
          </a:custGeom>
          <a:blipFill>
            <a:blip r:embed="rId2"/>
            <a:stretch>
              <a:fillRect l="-2233" t="-86" r="-2233" b="0"/>
            </a:stretch>
          </a:blipFill>
        </p:spPr>
      </p:sp>
      <p:sp>
        <p:nvSpPr>
          <p:cNvPr name="TextBox 3" id="3"/>
          <p:cNvSpPr txBox="true"/>
          <p:nvPr/>
        </p:nvSpPr>
        <p:spPr>
          <a:xfrm rot="0">
            <a:off x="358734" y="622689"/>
            <a:ext cx="6024825" cy="162261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PUSH </a:t>
            </a:r>
          </a:p>
          <a:p>
            <a:pPr algn="ctr">
              <a:lnSpc>
                <a:spcPts val="6202"/>
              </a:lnSpc>
            </a:pPr>
            <a:r>
              <a:rPr lang="en-US" sz="6202">
                <a:solidFill>
                  <a:srgbClr val="191919"/>
                </a:solidFill>
                <a:latin typeface="210 8비트"/>
                <a:ea typeface="210 8비트"/>
                <a:cs typeface="210 8비트"/>
                <a:sym typeface="210 8비트"/>
              </a:rPr>
              <a:t>NOTIFICATION</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2452380" y="1852840"/>
            <a:ext cx="12941728" cy="8083722"/>
          </a:xfrm>
          <a:custGeom>
            <a:avLst/>
            <a:gdLst/>
            <a:ahLst/>
            <a:cxnLst/>
            <a:rect r="r" b="b" t="t" l="l"/>
            <a:pathLst>
              <a:path h="8083722" w="12941728">
                <a:moveTo>
                  <a:pt x="0" y="0"/>
                </a:moveTo>
                <a:lnTo>
                  <a:pt x="12941728" y="0"/>
                </a:lnTo>
                <a:lnTo>
                  <a:pt x="12941728" y="8083722"/>
                </a:lnTo>
                <a:lnTo>
                  <a:pt x="0" y="8083722"/>
                </a:lnTo>
                <a:lnTo>
                  <a:pt x="0" y="0"/>
                </a:lnTo>
                <a:close/>
              </a:path>
            </a:pathLst>
          </a:custGeom>
          <a:blipFill>
            <a:blip r:embed="rId2"/>
            <a:stretch>
              <a:fillRect l="0" t="0" r="0" b="0"/>
            </a:stretch>
          </a:blipFill>
        </p:spPr>
      </p:sp>
      <p:sp>
        <p:nvSpPr>
          <p:cNvPr name="TextBox 3" id="3"/>
          <p:cNvSpPr txBox="true"/>
          <p:nvPr/>
        </p:nvSpPr>
        <p:spPr>
          <a:xfrm rot="0">
            <a:off x="358734" y="1015149"/>
            <a:ext cx="10132320"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PROFILE MANAGEMENT</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775342" y="2493764"/>
            <a:ext cx="16737316" cy="7364569"/>
          </a:xfrm>
          <a:custGeom>
            <a:avLst/>
            <a:gdLst/>
            <a:ahLst/>
            <a:cxnLst/>
            <a:rect r="r" b="b" t="t" l="l"/>
            <a:pathLst>
              <a:path h="7364569" w="16737316">
                <a:moveTo>
                  <a:pt x="0" y="0"/>
                </a:moveTo>
                <a:lnTo>
                  <a:pt x="16737316" y="0"/>
                </a:lnTo>
                <a:lnTo>
                  <a:pt x="16737316" y="7364569"/>
                </a:lnTo>
                <a:lnTo>
                  <a:pt x="0" y="7364569"/>
                </a:lnTo>
                <a:lnTo>
                  <a:pt x="0" y="0"/>
                </a:lnTo>
                <a:close/>
              </a:path>
            </a:pathLst>
          </a:custGeom>
          <a:blipFill>
            <a:blip r:embed="rId2"/>
            <a:stretch>
              <a:fillRect l="-628" t="0" r="-628" b="0"/>
            </a:stretch>
          </a:blipFill>
        </p:spPr>
      </p:sp>
      <p:sp>
        <p:nvSpPr>
          <p:cNvPr name="TextBox 3" id="3"/>
          <p:cNvSpPr txBox="true"/>
          <p:nvPr/>
        </p:nvSpPr>
        <p:spPr>
          <a:xfrm rot="0">
            <a:off x="358734" y="1015149"/>
            <a:ext cx="10997355"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ORGANIZER DASHBOARD</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358734" y="2081879"/>
            <a:ext cx="8476441" cy="7712470"/>
          </a:xfrm>
          <a:custGeom>
            <a:avLst/>
            <a:gdLst/>
            <a:ahLst/>
            <a:cxnLst/>
            <a:rect r="r" b="b" t="t" l="l"/>
            <a:pathLst>
              <a:path h="7712470" w="8476441">
                <a:moveTo>
                  <a:pt x="0" y="0"/>
                </a:moveTo>
                <a:lnTo>
                  <a:pt x="8476441" y="0"/>
                </a:lnTo>
                <a:lnTo>
                  <a:pt x="8476441" y="7712470"/>
                </a:lnTo>
                <a:lnTo>
                  <a:pt x="0" y="7712470"/>
                </a:lnTo>
                <a:lnTo>
                  <a:pt x="0" y="0"/>
                </a:lnTo>
                <a:close/>
              </a:path>
            </a:pathLst>
          </a:custGeom>
          <a:blipFill>
            <a:blip r:embed="rId2"/>
            <a:stretch>
              <a:fillRect l="0" t="0" r="0" b="0"/>
            </a:stretch>
          </a:blipFill>
        </p:spPr>
      </p:sp>
      <p:sp>
        <p:nvSpPr>
          <p:cNvPr name="Freeform 3" id="3"/>
          <p:cNvSpPr/>
          <p:nvPr/>
        </p:nvSpPr>
        <p:spPr>
          <a:xfrm flipH="false" flipV="false" rot="0">
            <a:off x="9144000" y="2081879"/>
            <a:ext cx="8981019" cy="8205121"/>
          </a:xfrm>
          <a:custGeom>
            <a:avLst/>
            <a:gdLst/>
            <a:ahLst/>
            <a:cxnLst/>
            <a:rect r="r" b="b" t="t" l="l"/>
            <a:pathLst>
              <a:path h="8205121" w="8981019">
                <a:moveTo>
                  <a:pt x="0" y="0"/>
                </a:moveTo>
                <a:lnTo>
                  <a:pt x="8981019" y="0"/>
                </a:lnTo>
                <a:lnTo>
                  <a:pt x="8981019" y="8205121"/>
                </a:lnTo>
                <a:lnTo>
                  <a:pt x="0" y="8205121"/>
                </a:lnTo>
                <a:lnTo>
                  <a:pt x="0" y="0"/>
                </a:lnTo>
                <a:close/>
              </a:path>
            </a:pathLst>
          </a:custGeom>
          <a:blipFill>
            <a:blip r:embed="rId3"/>
            <a:stretch>
              <a:fillRect l="0" t="0" r="0" b="0"/>
            </a:stretch>
          </a:blipFill>
        </p:spPr>
      </p:sp>
      <p:sp>
        <p:nvSpPr>
          <p:cNvPr name="TextBox 4" id="4"/>
          <p:cNvSpPr txBox="true"/>
          <p:nvPr/>
        </p:nvSpPr>
        <p:spPr>
          <a:xfrm rot="0">
            <a:off x="358734" y="1015149"/>
            <a:ext cx="13275776"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EVENT CREATION BASIC FORM</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6823304" y="280261"/>
            <a:ext cx="10764378" cy="9593752"/>
          </a:xfrm>
          <a:custGeom>
            <a:avLst/>
            <a:gdLst/>
            <a:ahLst/>
            <a:cxnLst/>
            <a:rect r="r" b="b" t="t" l="l"/>
            <a:pathLst>
              <a:path h="9593752" w="10764378">
                <a:moveTo>
                  <a:pt x="0" y="0"/>
                </a:moveTo>
                <a:lnTo>
                  <a:pt x="10764377" y="0"/>
                </a:lnTo>
                <a:lnTo>
                  <a:pt x="10764377" y="9593752"/>
                </a:lnTo>
                <a:lnTo>
                  <a:pt x="0" y="9593752"/>
                </a:lnTo>
                <a:lnTo>
                  <a:pt x="0" y="0"/>
                </a:lnTo>
                <a:close/>
              </a:path>
            </a:pathLst>
          </a:custGeom>
          <a:blipFill>
            <a:blip r:embed="rId2"/>
            <a:stretch>
              <a:fillRect l="0" t="0" r="0" b="0"/>
            </a:stretch>
          </a:blipFill>
        </p:spPr>
      </p:sp>
      <p:sp>
        <p:nvSpPr>
          <p:cNvPr name="TextBox 3" id="3"/>
          <p:cNvSpPr txBox="true"/>
          <p:nvPr/>
        </p:nvSpPr>
        <p:spPr>
          <a:xfrm rot="0">
            <a:off x="393335" y="495197"/>
            <a:ext cx="6429969" cy="3192450"/>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EVENT CREATION FORM BUILDER</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677726" y="1663489"/>
            <a:ext cx="16932548" cy="8243885"/>
          </a:xfrm>
          <a:custGeom>
            <a:avLst/>
            <a:gdLst/>
            <a:ahLst/>
            <a:cxnLst/>
            <a:rect r="r" b="b" t="t" l="l"/>
            <a:pathLst>
              <a:path h="8243885" w="16932548">
                <a:moveTo>
                  <a:pt x="0" y="0"/>
                </a:moveTo>
                <a:lnTo>
                  <a:pt x="16932548" y="0"/>
                </a:lnTo>
                <a:lnTo>
                  <a:pt x="16932548" y="8243885"/>
                </a:lnTo>
                <a:lnTo>
                  <a:pt x="0" y="8243885"/>
                </a:lnTo>
                <a:lnTo>
                  <a:pt x="0" y="0"/>
                </a:lnTo>
                <a:close/>
              </a:path>
            </a:pathLst>
          </a:custGeom>
          <a:blipFill>
            <a:blip r:embed="rId2"/>
            <a:stretch>
              <a:fillRect l="0" t="0" r="0" b="0"/>
            </a:stretch>
          </a:blipFill>
        </p:spPr>
      </p:sp>
      <p:sp>
        <p:nvSpPr>
          <p:cNvPr name="TextBox 3" id="3"/>
          <p:cNvSpPr txBox="true"/>
          <p:nvPr/>
        </p:nvSpPr>
        <p:spPr>
          <a:xfrm rot="0">
            <a:off x="326752" y="722200"/>
            <a:ext cx="12435577" cy="708250"/>
          </a:xfrm>
          <a:prstGeom prst="rect">
            <a:avLst/>
          </a:prstGeom>
        </p:spPr>
        <p:txBody>
          <a:bodyPr anchor="t" rtlCol="false" tIns="0" lIns="0" bIns="0" rIns="0">
            <a:spAutoFit/>
          </a:bodyPr>
          <a:lstStyle/>
          <a:p>
            <a:pPr algn="ctr">
              <a:lnSpc>
                <a:spcPts val="5288"/>
              </a:lnSpc>
            </a:pPr>
            <a:r>
              <a:rPr lang="en-US" sz="5288">
                <a:solidFill>
                  <a:srgbClr val="191919"/>
                </a:solidFill>
                <a:latin typeface="210 8비트"/>
                <a:ea typeface="210 8비트"/>
                <a:cs typeface="210 8비트"/>
                <a:sym typeface="210 8비트"/>
              </a:rPr>
              <a:t>ORGANIZER EVENT MANAGEMENT</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2662827" y="1786258"/>
            <a:ext cx="13749377" cy="8043386"/>
          </a:xfrm>
          <a:custGeom>
            <a:avLst/>
            <a:gdLst/>
            <a:ahLst/>
            <a:cxnLst/>
            <a:rect r="r" b="b" t="t" l="l"/>
            <a:pathLst>
              <a:path h="8043386" w="13749377">
                <a:moveTo>
                  <a:pt x="0" y="0"/>
                </a:moveTo>
                <a:lnTo>
                  <a:pt x="13749377" y="0"/>
                </a:lnTo>
                <a:lnTo>
                  <a:pt x="13749377" y="8043385"/>
                </a:lnTo>
                <a:lnTo>
                  <a:pt x="0" y="8043385"/>
                </a:lnTo>
                <a:lnTo>
                  <a:pt x="0" y="0"/>
                </a:lnTo>
                <a:close/>
              </a:path>
            </a:pathLst>
          </a:custGeom>
          <a:blipFill>
            <a:blip r:embed="rId2"/>
            <a:stretch>
              <a:fillRect l="0" t="0" r="0" b="0"/>
            </a:stretch>
          </a:blipFill>
        </p:spPr>
      </p:sp>
      <p:sp>
        <p:nvSpPr>
          <p:cNvPr name="TextBox 3" id="3"/>
          <p:cNvSpPr txBox="true"/>
          <p:nvPr/>
        </p:nvSpPr>
        <p:spPr>
          <a:xfrm rot="0">
            <a:off x="358734" y="986574"/>
            <a:ext cx="11710796" cy="591352"/>
          </a:xfrm>
          <a:prstGeom prst="rect">
            <a:avLst/>
          </a:prstGeom>
        </p:spPr>
        <p:txBody>
          <a:bodyPr anchor="t" rtlCol="false" tIns="0" lIns="0" bIns="0" rIns="0">
            <a:spAutoFit/>
          </a:bodyPr>
          <a:lstStyle/>
          <a:p>
            <a:pPr algn="ctr">
              <a:lnSpc>
                <a:spcPts val="4393"/>
              </a:lnSpc>
            </a:pPr>
            <a:r>
              <a:rPr lang="en-US" sz="4393">
                <a:solidFill>
                  <a:srgbClr val="191919"/>
                </a:solidFill>
                <a:latin typeface="210 8비트"/>
                <a:ea typeface="210 8비트"/>
                <a:cs typeface="210 8비트"/>
                <a:sym typeface="210 8비트"/>
              </a:rPr>
              <a:t>EVENT REGISTRATIONS MANAGEMENT</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358734" y="2595335"/>
            <a:ext cx="17410023" cy="6662965"/>
          </a:xfrm>
          <a:custGeom>
            <a:avLst/>
            <a:gdLst/>
            <a:ahLst/>
            <a:cxnLst/>
            <a:rect r="r" b="b" t="t" l="l"/>
            <a:pathLst>
              <a:path h="6662965" w="17410023">
                <a:moveTo>
                  <a:pt x="0" y="0"/>
                </a:moveTo>
                <a:lnTo>
                  <a:pt x="17410022" y="0"/>
                </a:lnTo>
                <a:lnTo>
                  <a:pt x="17410022" y="6662965"/>
                </a:lnTo>
                <a:lnTo>
                  <a:pt x="0" y="6662965"/>
                </a:lnTo>
                <a:lnTo>
                  <a:pt x="0" y="0"/>
                </a:lnTo>
                <a:close/>
              </a:path>
            </a:pathLst>
          </a:custGeom>
          <a:blipFill>
            <a:blip r:embed="rId2"/>
            <a:stretch>
              <a:fillRect l="0" t="0" r="0" b="0"/>
            </a:stretch>
          </a:blipFill>
        </p:spPr>
      </p:sp>
      <p:sp>
        <p:nvSpPr>
          <p:cNvPr name="TextBox 3" id="3"/>
          <p:cNvSpPr txBox="true"/>
          <p:nvPr/>
        </p:nvSpPr>
        <p:spPr>
          <a:xfrm rot="0">
            <a:off x="358734" y="986574"/>
            <a:ext cx="11710796" cy="591352"/>
          </a:xfrm>
          <a:prstGeom prst="rect">
            <a:avLst/>
          </a:prstGeom>
        </p:spPr>
        <p:txBody>
          <a:bodyPr anchor="t" rtlCol="false" tIns="0" lIns="0" bIns="0" rIns="0">
            <a:spAutoFit/>
          </a:bodyPr>
          <a:lstStyle/>
          <a:p>
            <a:pPr algn="ctr">
              <a:lnSpc>
                <a:spcPts val="4393"/>
              </a:lnSpc>
            </a:pPr>
            <a:r>
              <a:rPr lang="en-US" sz="4393">
                <a:solidFill>
                  <a:srgbClr val="191919"/>
                </a:solidFill>
                <a:latin typeface="210 8비트"/>
                <a:ea typeface="210 8비트"/>
                <a:cs typeface="210 8비트"/>
                <a:sym typeface="210 8비트"/>
              </a:rPr>
              <a:t>GENERATED REGISTRATIONS PDF</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796367" y="2365528"/>
            <a:ext cx="16828329" cy="6397721"/>
          </a:xfrm>
          <a:custGeom>
            <a:avLst/>
            <a:gdLst/>
            <a:ahLst/>
            <a:cxnLst/>
            <a:rect r="r" b="b" t="t" l="l"/>
            <a:pathLst>
              <a:path h="6397721" w="16828329">
                <a:moveTo>
                  <a:pt x="0" y="0"/>
                </a:moveTo>
                <a:lnTo>
                  <a:pt x="16828329" y="0"/>
                </a:lnTo>
                <a:lnTo>
                  <a:pt x="16828329" y="6397722"/>
                </a:lnTo>
                <a:lnTo>
                  <a:pt x="0" y="6397722"/>
                </a:lnTo>
                <a:lnTo>
                  <a:pt x="0" y="0"/>
                </a:lnTo>
                <a:close/>
              </a:path>
            </a:pathLst>
          </a:custGeom>
          <a:blipFill>
            <a:blip r:embed="rId2"/>
            <a:stretch>
              <a:fillRect l="0" t="0" r="0" b="0"/>
            </a:stretch>
          </a:blipFill>
        </p:spPr>
      </p:sp>
      <p:sp>
        <p:nvSpPr>
          <p:cNvPr name="TextBox 3" id="3"/>
          <p:cNvSpPr txBox="true"/>
          <p:nvPr/>
        </p:nvSpPr>
        <p:spPr>
          <a:xfrm rot="0">
            <a:off x="358734" y="986574"/>
            <a:ext cx="11710796" cy="591352"/>
          </a:xfrm>
          <a:prstGeom prst="rect">
            <a:avLst/>
          </a:prstGeom>
        </p:spPr>
        <p:txBody>
          <a:bodyPr anchor="t" rtlCol="false" tIns="0" lIns="0" bIns="0" rIns="0">
            <a:spAutoFit/>
          </a:bodyPr>
          <a:lstStyle/>
          <a:p>
            <a:pPr algn="ctr">
              <a:lnSpc>
                <a:spcPts val="4393"/>
              </a:lnSpc>
            </a:pPr>
            <a:r>
              <a:rPr lang="en-US" sz="4393">
                <a:solidFill>
                  <a:srgbClr val="191919"/>
                </a:solidFill>
                <a:latin typeface="210 8비트"/>
                <a:ea typeface="210 8비트"/>
                <a:cs typeface="210 8비트"/>
                <a:sym typeface="210 8비트"/>
              </a:rPr>
              <a:t>INCOME REPORT PDF</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FFFAEE"/>
        </a:solidFill>
      </p:bgPr>
    </p:bg>
    <p:spTree>
      <p:nvGrpSpPr>
        <p:cNvPr id="1" name=""/>
        <p:cNvGrpSpPr/>
        <p:nvPr/>
      </p:nvGrpSpPr>
      <p:grpSpPr>
        <a:xfrm>
          <a:off x="0" y="0"/>
          <a:ext cx="0" cy="0"/>
          <a:chOff x="0" y="0"/>
          <a:chExt cx="0" cy="0"/>
        </a:xfrm>
      </p:grpSpPr>
      <p:sp>
        <p:nvSpPr>
          <p:cNvPr name="TextBox 2" id="2"/>
          <p:cNvSpPr txBox="true"/>
          <p:nvPr/>
        </p:nvSpPr>
        <p:spPr>
          <a:xfrm rot="0">
            <a:off x="393756" y="126489"/>
            <a:ext cx="16865544" cy="10160511"/>
          </a:xfrm>
          <a:prstGeom prst="rect">
            <a:avLst/>
          </a:prstGeom>
        </p:spPr>
        <p:txBody>
          <a:bodyPr anchor="t" rtlCol="false" tIns="0" lIns="0" bIns="0" rIns="0">
            <a:spAutoFit/>
          </a:bodyPr>
          <a:lstStyle/>
          <a:p>
            <a:pPr algn="l">
              <a:lnSpc>
                <a:spcPts val="5396"/>
              </a:lnSpc>
            </a:pPr>
            <a:r>
              <a:rPr lang="en-US" sz="3854" b="true">
                <a:solidFill>
                  <a:srgbClr val="000000"/>
                </a:solidFill>
                <a:latin typeface="Telegraf Bold"/>
                <a:ea typeface="Telegraf Bold"/>
                <a:cs typeface="Telegraf Bold"/>
                <a:sym typeface="Telegraf Bold"/>
              </a:rPr>
              <a:t>Paper 1</a:t>
            </a:r>
          </a:p>
          <a:p>
            <a:pPr algn="l">
              <a:lnSpc>
                <a:spcPts val="5396"/>
              </a:lnSpc>
            </a:pPr>
            <a:r>
              <a:rPr lang="en-US" sz="3854">
                <a:solidFill>
                  <a:srgbClr val="000000"/>
                </a:solidFill>
                <a:latin typeface="Telegraf"/>
                <a:ea typeface="Telegraf"/>
                <a:cs typeface="Telegraf"/>
                <a:sym typeface="Telegraf"/>
              </a:rPr>
              <a:t>Web based College Event Management System and Notification Sender (2022)</a:t>
            </a:r>
          </a:p>
          <a:p>
            <a:pPr algn="l">
              <a:lnSpc>
                <a:spcPts val="5396"/>
              </a:lnSpc>
            </a:pPr>
          </a:p>
          <a:p>
            <a:pPr algn="l">
              <a:lnSpc>
                <a:spcPts val="5396"/>
              </a:lnSpc>
            </a:pPr>
            <a:r>
              <a:rPr lang="en-US" sz="3854">
                <a:solidFill>
                  <a:srgbClr val="000000"/>
                </a:solidFill>
                <a:latin typeface="Telegraf"/>
                <a:ea typeface="Telegraf"/>
                <a:cs typeface="Telegraf"/>
                <a:sym typeface="Telegraf"/>
              </a:rPr>
              <a:t>Event Management Systems (EMS) have evolved from manual processes to automated web-based solutions for better efficiency, security, and user experience.</a:t>
            </a:r>
          </a:p>
          <a:p>
            <a:pPr algn="l">
              <a:lnSpc>
                <a:spcPts val="5396"/>
              </a:lnSpc>
            </a:pPr>
          </a:p>
          <a:p>
            <a:pPr algn="l">
              <a:lnSpc>
                <a:spcPts val="5396"/>
              </a:lnSpc>
            </a:pPr>
            <a:r>
              <a:rPr lang="en-US" sz="3854">
                <a:solidFill>
                  <a:srgbClr val="000000"/>
                </a:solidFill>
                <a:latin typeface="Telegraf"/>
                <a:ea typeface="Telegraf"/>
                <a:cs typeface="Telegraf"/>
                <a:sym typeface="Telegraf"/>
              </a:rPr>
              <a:t>Modern EMS utilize MVC architecture, MySQL databases, JSP, and Servlets for modular design, efficient data handling, and dynamic web interactions</a:t>
            </a:r>
          </a:p>
          <a:p>
            <a:pPr algn="l">
              <a:lnSpc>
                <a:spcPts val="5396"/>
              </a:lnSpc>
            </a:pPr>
          </a:p>
          <a:p>
            <a:pPr algn="l">
              <a:lnSpc>
                <a:spcPts val="5396"/>
              </a:lnSpc>
              <a:spcBef>
                <a:spcPct val="0"/>
              </a:spcBef>
            </a:pPr>
            <a:r>
              <a:rPr lang="en-US" sz="3854">
                <a:solidFill>
                  <a:srgbClr val="000000"/>
                </a:solidFill>
                <a:latin typeface="Telegraf"/>
                <a:ea typeface="Telegraf"/>
                <a:cs typeface="Telegraf"/>
                <a:sym typeface="Telegraf"/>
              </a:rPr>
              <a:t>Security in EMS is enhanced through barcode-based validation, authentication codes, encryption techniques, and real-time data processing for performance optimization.</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586852" y="2544868"/>
            <a:ext cx="16305463" cy="6420276"/>
          </a:xfrm>
          <a:custGeom>
            <a:avLst/>
            <a:gdLst/>
            <a:ahLst/>
            <a:cxnLst/>
            <a:rect r="r" b="b" t="t" l="l"/>
            <a:pathLst>
              <a:path h="6420276" w="16305463">
                <a:moveTo>
                  <a:pt x="0" y="0"/>
                </a:moveTo>
                <a:lnTo>
                  <a:pt x="16305463" y="0"/>
                </a:lnTo>
                <a:lnTo>
                  <a:pt x="16305463" y="6420277"/>
                </a:lnTo>
                <a:lnTo>
                  <a:pt x="0" y="6420277"/>
                </a:lnTo>
                <a:lnTo>
                  <a:pt x="0" y="0"/>
                </a:lnTo>
                <a:close/>
              </a:path>
            </a:pathLst>
          </a:custGeom>
          <a:blipFill>
            <a:blip r:embed="rId2"/>
            <a:stretch>
              <a:fillRect l="0" t="0" r="0" b="0"/>
            </a:stretch>
          </a:blipFill>
        </p:spPr>
      </p:sp>
      <p:sp>
        <p:nvSpPr>
          <p:cNvPr name="TextBox 3" id="3"/>
          <p:cNvSpPr txBox="true"/>
          <p:nvPr/>
        </p:nvSpPr>
        <p:spPr>
          <a:xfrm rot="0">
            <a:off x="358734" y="622689"/>
            <a:ext cx="7433410" cy="162261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CO-ORGANIZERS DASHBOARD</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063945"/>
            <a:ext cx="15863615" cy="7782151"/>
          </a:xfrm>
          <a:custGeom>
            <a:avLst/>
            <a:gdLst/>
            <a:ahLst/>
            <a:cxnLst/>
            <a:rect r="r" b="b" t="t" l="l"/>
            <a:pathLst>
              <a:path h="7782151" w="15863615">
                <a:moveTo>
                  <a:pt x="0" y="0"/>
                </a:moveTo>
                <a:lnTo>
                  <a:pt x="15863615" y="0"/>
                </a:lnTo>
                <a:lnTo>
                  <a:pt x="15863615" y="7782151"/>
                </a:lnTo>
                <a:lnTo>
                  <a:pt x="0" y="7782151"/>
                </a:lnTo>
                <a:lnTo>
                  <a:pt x="0" y="0"/>
                </a:lnTo>
                <a:close/>
              </a:path>
            </a:pathLst>
          </a:custGeom>
          <a:blipFill>
            <a:blip r:embed="rId2"/>
            <a:stretch>
              <a:fillRect l="0" t="0" r="0" b="0"/>
            </a:stretch>
          </a:blipFill>
        </p:spPr>
      </p:sp>
      <p:sp>
        <p:nvSpPr>
          <p:cNvPr name="TextBox 3" id="3"/>
          <p:cNvSpPr txBox="true"/>
          <p:nvPr/>
        </p:nvSpPr>
        <p:spPr>
          <a:xfrm rot="0">
            <a:off x="358734" y="1015149"/>
            <a:ext cx="11654782"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 VIEW REGISTRATION DATA</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4656079" y="2129651"/>
            <a:ext cx="7938891" cy="7833971"/>
          </a:xfrm>
          <a:custGeom>
            <a:avLst/>
            <a:gdLst/>
            <a:ahLst/>
            <a:cxnLst/>
            <a:rect r="r" b="b" t="t" l="l"/>
            <a:pathLst>
              <a:path h="7833971" w="7938891">
                <a:moveTo>
                  <a:pt x="0" y="0"/>
                </a:moveTo>
                <a:lnTo>
                  <a:pt x="7938891" y="0"/>
                </a:lnTo>
                <a:lnTo>
                  <a:pt x="7938891" y="7833972"/>
                </a:lnTo>
                <a:lnTo>
                  <a:pt x="0" y="7833972"/>
                </a:lnTo>
                <a:lnTo>
                  <a:pt x="0" y="0"/>
                </a:lnTo>
                <a:close/>
              </a:path>
            </a:pathLst>
          </a:custGeom>
          <a:blipFill>
            <a:blip r:embed="rId2"/>
            <a:stretch>
              <a:fillRect l="0" t="0" r="0" b="0"/>
            </a:stretch>
          </a:blipFill>
        </p:spPr>
      </p:sp>
      <p:sp>
        <p:nvSpPr>
          <p:cNvPr name="TextBox 3" id="3"/>
          <p:cNvSpPr txBox="true"/>
          <p:nvPr/>
        </p:nvSpPr>
        <p:spPr>
          <a:xfrm rot="0">
            <a:off x="358734" y="1015149"/>
            <a:ext cx="6706780"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CHECK STATUS</a:t>
            </a: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759859" y="3680685"/>
            <a:ext cx="16499441" cy="4372352"/>
          </a:xfrm>
          <a:custGeom>
            <a:avLst/>
            <a:gdLst/>
            <a:ahLst/>
            <a:cxnLst/>
            <a:rect r="r" b="b" t="t" l="l"/>
            <a:pathLst>
              <a:path h="4372352" w="16499441">
                <a:moveTo>
                  <a:pt x="0" y="0"/>
                </a:moveTo>
                <a:lnTo>
                  <a:pt x="16499441" y="0"/>
                </a:lnTo>
                <a:lnTo>
                  <a:pt x="16499441" y="4372351"/>
                </a:lnTo>
                <a:lnTo>
                  <a:pt x="0" y="4372351"/>
                </a:lnTo>
                <a:lnTo>
                  <a:pt x="0" y="0"/>
                </a:lnTo>
                <a:close/>
              </a:path>
            </a:pathLst>
          </a:custGeom>
          <a:blipFill>
            <a:blip r:embed="rId2"/>
            <a:stretch>
              <a:fillRect l="0" t="0" r="0" b="0"/>
            </a:stretch>
          </a:blipFill>
        </p:spPr>
      </p:sp>
      <p:sp>
        <p:nvSpPr>
          <p:cNvPr name="TextBox 3" id="3"/>
          <p:cNvSpPr txBox="true"/>
          <p:nvPr/>
        </p:nvSpPr>
        <p:spPr>
          <a:xfrm rot="0">
            <a:off x="358734" y="1015149"/>
            <a:ext cx="7087396"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 VIEW STATUS</a:t>
            </a: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213038"/>
            <a:ext cx="15612769" cy="7045262"/>
          </a:xfrm>
          <a:custGeom>
            <a:avLst/>
            <a:gdLst/>
            <a:ahLst/>
            <a:cxnLst/>
            <a:rect r="r" b="b" t="t" l="l"/>
            <a:pathLst>
              <a:path h="7045262" w="15612769">
                <a:moveTo>
                  <a:pt x="0" y="0"/>
                </a:moveTo>
                <a:lnTo>
                  <a:pt x="15612769" y="0"/>
                </a:lnTo>
                <a:lnTo>
                  <a:pt x="15612769" y="7045262"/>
                </a:lnTo>
                <a:lnTo>
                  <a:pt x="0" y="7045262"/>
                </a:lnTo>
                <a:lnTo>
                  <a:pt x="0" y="0"/>
                </a:lnTo>
                <a:close/>
              </a:path>
            </a:pathLst>
          </a:custGeom>
          <a:blipFill>
            <a:blip r:embed="rId2"/>
            <a:stretch>
              <a:fillRect l="0" t="0" r="0" b="0"/>
            </a:stretch>
          </a:blipFill>
        </p:spPr>
      </p:sp>
      <p:sp>
        <p:nvSpPr>
          <p:cNvPr name="Freeform 3" id="3"/>
          <p:cNvSpPr/>
          <p:nvPr/>
        </p:nvSpPr>
        <p:spPr>
          <a:xfrm flipH="false" flipV="false" rot="0">
            <a:off x="2690210" y="3561215"/>
            <a:ext cx="1953878" cy="1934339"/>
          </a:xfrm>
          <a:custGeom>
            <a:avLst/>
            <a:gdLst/>
            <a:ahLst/>
            <a:cxnLst/>
            <a:rect r="r" b="b" t="t" l="l"/>
            <a:pathLst>
              <a:path h="1934339" w="1953878">
                <a:moveTo>
                  <a:pt x="0" y="0"/>
                </a:moveTo>
                <a:lnTo>
                  <a:pt x="1953878" y="0"/>
                </a:lnTo>
                <a:lnTo>
                  <a:pt x="1953878" y="1934339"/>
                </a:lnTo>
                <a:lnTo>
                  <a:pt x="0" y="1934339"/>
                </a:lnTo>
                <a:lnTo>
                  <a:pt x="0" y="0"/>
                </a:lnTo>
                <a:close/>
              </a:path>
            </a:pathLst>
          </a:custGeom>
          <a:blipFill>
            <a:blip r:embed="rId3"/>
            <a:stretch>
              <a:fillRect l="0" t="0" r="0" b="0"/>
            </a:stretch>
          </a:blipFill>
        </p:spPr>
      </p:sp>
      <p:sp>
        <p:nvSpPr>
          <p:cNvPr name="TextBox 4" id="4"/>
          <p:cNvSpPr txBox="true"/>
          <p:nvPr/>
        </p:nvSpPr>
        <p:spPr>
          <a:xfrm rot="0">
            <a:off x="358734" y="1015149"/>
            <a:ext cx="9232683"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TICKET GENERATION</a:t>
            </a:r>
          </a:p>
        </p:txBody>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6971609" y="265367"/>
            <a:ext cx="6469673" cy="9596257"/>
          </a:xfrm>
          <a:custGeom>
            <a:avLst/>
            <a:gdLst/>
            <a:ahLst/>
            <a:cxnLst/>
            <a:rect r="r" b="b" t="t" l="l"/>
            <a:pathLst>
              <a:path h="9596257" w="6469673">
                <a:moveTo>
                  <a:pt x="0" y="0"/>
                </a:moveTo>
                <a:lnTo>
                  <a:pt x="6469673" y="0"/>
                </a:lnTo>
                <a:lnTo>
                  <a:pt x="6469673" y="9596258"/>
                </a:lnTo>
                <a:lnTo>
                  <a:pt x="0" y="9596258"/>
                </a:lnTo>
                <a:lnTo>
                  <a:pt x="0" y="0"/>
                </a:lnTo>
                <a:close/>
              </a:path>
            </a:pathLst>
          </a:custGeom>
          <a:blipFill>
            <a:blip r:embed="rId2"/>
            <a:stretch>
              <a:fillRect l="0" t="-6184" r="0" b="-367"/>
            </a:stretch>
          </a:blipFill>
        </p:spPr>
      </p:sp>
      <p:sp>
        <p:nvSpPr>
          <p:cNvPr name="TextBox 3" id="3"/>
          <p:cNvSpPr txBox="true"/>
          <p:nvPr/>
        </p:nvSpPr>
        <p:spPr>
          <a:xfrm rot="0">
            <a:off x="358734" y="622689"/>
            <a:ext cx="5947951" cy="162261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ADD CO-ORGANIZERS</a:t>
            </a: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119785"/>
            <a:ext cx="15547694" cy="7462893"/>
          </a:xfrm>
          <a:custGeom>
            <a:avLst/>
            <a:gdLst/>
            <a:ahLst/>
            <a:cxnLst/>
            <a:rect r="r" b="b" t="t" l="l"/>
            <a:pathLst>
              <a:path h="7462893" w="15547694">
                <a:moveTo>
                  <a:pt x="0" y="0"/>
                </a:moveTo>
                <a:lnTo>
                  <a:pt x="15547694" y="0"/>
                </a:lnTo>
                <a:lnTo>
                  <a:pt x="15547694" y="7462893"/>
                </a:lnTo>
                <a:lnTo>
                  <a:pt x="0" y="7462893"/>
                </a:lnTo>
                <a:lnTo>
                  <a:pt x="0" y="0"/>
                </a:lnTo>
                <a:close/>
              </a:path>
            </a:pathLst>
          </a:custGeom>
          <a:blipFill>
            <a:blip r:embed="rId2"/>
            <a:stretch>
              <a:fillRect l="0" t="0" r="0" b="0"/>
            </a:stretch>
          </a:blipFill>
        </p:spPr>
      </p:sp>
      <p:sp>
        <p:nvSpPr>
          <p:cNvPr name="TextBox 3" id="3"/>
          <p:cNvSpPr txBox="true"/>
          <p:nvPr/>
        </p:nvSpPr>
        <p:spPr>
          <a:xfrm rot="0">
            <a:off x="358734" y="1015149"/>
            <a:ext cx="7774768"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FEEDBACK FORM</a:t>
            </a:r>
          </a:p>
        </p:txBody>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2032141" y="2060449"/>
            <a:ext cx="12788539" cy="7864951"/>
          </a:xfrm>
          <a:custGeom>
            <a:avLst/>
            <a:gdLst/>
            <a:ahLst/>
            <a:cxnLst/>
            <a:rect r="r" b="b" t="t" l="l"/>
            <a:pathLst>
              <a:path h="7864951" w="12788539">
                <a:moveTo>
                  <a:pt x="0" y="0"/>
                </a:moveTo>
                <a:lnTo>
                  <a:pt x="12788539" y="0"/>
                </a:lnTo>
                <a:lnTo>
                  <a:pt x="12788539" y="7864951"/>
                </a:lnTo>
                <a:lnTo>
                  <a:pt x="0" y="7864951"/>
                </a:lnTo>
                <a:lnTo>
                  <a:pt x="0" y="0"/>
                </a:lnTo>
                <a:close/>
              </a:path>
            </a:pathLst>
          </a:custGeom>
          <a:blipFill>
            <a:blip r:embed="rId2"/>
            <a:stretch>
              <a:fillRect l="0" t="0" r="0" b="0"/>
            </a:stretch>
          </a:blipFill>
        </p:spPr>
      </p:sp>
      <p:sp>
        <p:nvSpPr>
          <p:cNvPr name="TextBox 3" id="3"/>
          <p:cNvSpPr txBox="true"/>
          <p:nvPr/>
        </p:nvSpPr>
        <p:spPr>
          <a:xfrm rot="0">
            <a:off x="358734" y="1015149"/>
            <a:ext cx="7774768"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UNIT TEST CASES</a:t>
            </a:r>
          </a:p>
        </p:txBody>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1369148" y="2509696"/>
            <a:ext cx="15549704" cy="6200444"/>
          </a:xfrm>
          <a:custGeom>
            <a:avLst/>
            <a:gdLst/>
            <a:ahLst/>
            <a:cxnLst/>
            <a:rect r="r" b="b" t="t" l="l"/>
            <a:pathLst>
              <a:path h="6200444" w="15549704">
                <a:moveTo>
                  <a:pt x="0" y="0"/>
                </a:moveTo>
                <a:lnTo>
                  <a:pt x="15549704" y="0"/>
                </a:lnTo>
                <a:lnTo>
                  <a:pt x="15549704" y="6200444"/>
                </a:lnTo>
                <a:lnTo>
                  <a:pt x="0" y="6200444"/>
                </a:lnTo>
                <a:lnTo>
                  <a:pt x="0" y="0"/>
                </a:lnTo>
                <a:close/>
              </a:path>
            </a:pathLst>
          </a:custGeom>
          <a:blipFill>
            <a:blip r:embed="rId2"/>
            <a:stretch>
              <a:fillRect l="0" t="0" r="0" b="0"/>
            </a:stretch>
          </a:blipFill>
        </p:spPr>
      </p:sp>
      <p:sp>
        <p:nvSpPr>
          <p:cNvPr name="TextBox 3" id="3"/>
          <p:cNvSpPr txBox="true"/>
          <p:nvPr/>
        </p:nvSpPr>
        <p:spPr>
          <a:xfrm rot="0">
            <a:off x="358734" y="1015149"/>
            <a:ext cx="7774768"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UNIT TEST CASES</a:t>
            </a:r>
          </a:p>
        </p:txBody>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1270910" y="1852840"/>
            <a:ext cx="15285685" cy="8111552"/>
          </a:xfrm>
          <a:custGeom>
            <a:avLst/>
            <a:gdLst/>
            <a:ahLst/>
            <a:cxnLst/>
            <a:rect r="r" b="b" t="t" l="l"/>
            <a:pathLst>
              <a:path h="8111552" w="15285685">
                <a:moveTo>
                  <a:pt x="0" y="0"/>
                </a:moveTo>
                <a:lnTo>
                  <a:pt x="15285685" y="0"/>
                </a:lnTo>
                <a:lnTo>
                  <a:pt x="15285685" y="8111553"/>
                </a:lnTo>
                <a:lnTo>
                  <a:pt x="0" y="8111553"/>
                </a:lnTo>
                <a:lnTo>
                  <a:pt x="0" y="0"/>
                </a:lnTo>
                <a:close/>
              </a:path>
            </a:pathLst>
          </a:custGeom>
          <a:blipFill>
            <a:blip r:embed="rId2"/>
            <a:stretch>
              <a:fillRect l="0" t="0" r="0" b="0"/>
            </a:stretch>
          </a:blipFill>
        </p:spPr>
      </p:sp>
      <p:sp>
        <p:nvSpPr>
          <p:cNvPr name="TextBox 3" id="3"/>
          <p:cNvSpPr txBox="true"/>
          <p:nvPr/>
        </p:nvSpPr>
        <p:spPr>
          <a:xfrm rot="0">
            <a:off x="358734" y="1015149"/>
            <a:ext cx="7774768"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UNIT TEST CASES</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FFFAEE"/>
        </a:solidFill>
      </p:bgPr>
    </p:bg>
    <p:spTree>
      <p:nvGrpSpPr>
        <p:cNvPr id="1" name=""/>
        <p:cNvGrpSpPr/>
        <p:nvPr/>
      </p:nvGrpSpPr>
      <p:grpSpPr>
        <a:xfrm>
          <a:off x="0" y="0"/>
          <a:ext cx="0" cy="0"/>
          <a:chOff x="0" y="0"/>
          <a:chExt cx="0" cy="0"/>
        </a:xfrm>
      </p:grpSpPr>
      <p:sp>
        <p:nvSpPr>
          <p:cNvPr name="TextBox 2" id="2"/>
          <p:cNvSpPr txBox="true"/>
          <p:nvPr/>
        </p:nvSpPr>
        <p:spPr>
          <a:xfrm rot="0">
            <a:off x="711228" y="344232"/>
            <a:ext cx="16865544" cy="9484236"/>
          </a:xfrm>
          <a:prstGeom prst="rect">
            <a:avLst/>
          </a:prstGeom>
        </p:spPr>
        <p:txBody>
          <a:bodyPr anchor="t" rtlCol="false" tIns="0" lIns="0" bIns="0" rIns="0">
            <a:spAutoFit/>
          </a:bodyPr>
          <a:lstStyle/>
          <a:p>
            <a:pPr algn="l">
              <a:lnSpc>
                <a:spcPts val="5396"/>
              </a:lnSpc>
            </a:pPr>
            <a:r>
              <a:rPr lang="en-US" sz="3854" b="true">
                <a:solidFill>
                  <a:srgbClr val="000000"/>
                </a:solidFill>
                <a:latin typeface="Telegraf Bold"/>
                <a:ea typeface="Telegraf Bold"/>
                <a:cs typeface="Telegraf Bold"/>
                <a:sym typeface="Telegraf Bold"/>
              </a:rPr>
              <a:t>Paper 2</a:t>
            </a:r>
          </a:p>
          <a:p>
            <a:pPr algn="l">
              <a:lnSpc>
                <a:spcPts val="5396"/>
              </a:lnSpc>
            </a:pPr>
            <a:r>
              <a:rPr lang="en-US" sz="3854">
                <a:solidFill>
                  <a:srgbClr val="000000"/>
                </a:solidFill>
                <a:latin typeface="Telegraf"/>
                <a:ea typeface="Telegraf"/>
                <a:cs typeface="Telegraf"/>
                <a:sym typeface="Telegraf"/>
              </a:rPr>
              <a:t>Streamlined Application for Managing College Events (2021)</a:t>
            </a:r>
          </a:p>
          <a:p>
            <a:pPr algn="l">
              <a:lnSpc>
                <a:spcPts val="5396"/>
              </a:lnSpc>
            </a:pPr>
          </a:p>
          <a:p>
            <a:pPr algn="l">
              <a:lnSpc>
                <a:spcPts val="5396"/>
              </a:lnSpc>
            </a:pPr>
            <a:r>
              <a:rPr lang="en-US" sz="3854">
                <a:solidFill>
                  <a:srgbClr val="000000"/>
                </a:solidFill>
                <a:latin typeface="Telegraf"/>
                <a:ea typeface="Telegraf"/>
                <a:cs typeface="Telegraf"/>
                <a:sym typeface="Telegraf"/>
              </a:rPr>
              <a:t>Modern EMS use Flutter for cross-platform front-end development and Python-Django for back-end logic, with Firebase and MySQL ensuring real-time data management.</a:t>
            </a:r>
          </a:p>
          <a:p>
            <a:pPr algn="l">
              <a:lnSpc>
                <a:spcPts val="5396"/>
              </a:lnSpc>
            </a:pPr>
          </a:p>
          <a:p>
            <a:pPr algn="l">
              <a:lnSpc>
                <a:spcPts val="5396"/>
              </a:lnSpc>
            </a:pPr>
            <a:r>
              <a:rPr lang="en-US" sz="3854">
                <a:solidFill>
                  <a:srgbClr val="000000"/>
                </a:solidFill>
                <a:latin typeface="Telegraf"/>
                <a:ea typeface="Telegraf"/>
                <a:cs typeface="Telegraf"/>
                <a:sym typeface="Telegraf"/>
              </a:rPr>
              <a:t>Security is improved with OTP-based authentication, encrypted data storage, and access control mechanisms to enhance trust and prevent unauthorized access.</a:t>
            </a:r>
          </a:p>
          <a:p>
            <a:pPr algn="l">
              <a:lnSpc>
                <a:spcPts val="5396"/>
              </a:lnSpc>
            </a:pPr>
          </a:p>
          <a:p>
            <a:pPr algn="l">
              <a:lnSpc>
                <a:spcPts val="5396"/>
              </a:lnSpc>
              <a:spcBef>
                <a:spcPct val="0"/>
              </a:spcBef>
            </a:pPr>
            <a:r>
              <a:rPr lang="en-US" sz="3854">
                <a:solidFill>
                  <a:srgbClr val="000000"/>
                </a:solidFill>
                <a:latin typeface="Telegraf"/>
                <a:ea typeface="Telegraf"/>
                <a:cs typeface="Telegraf"/>
                <a:sym typeface="Telegraf"/>
              </a:rPr>
              <a:t>Automation features such as real-time notifications, event scheduling, and audience polling enhance user engagement and streamline event operations.</a:t>
            </a:r>
          </a:p>
        </p:txBody>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2032141" y="2060449"/>
            <a:ext cx="12788539" cy="7864951"/>
          </a:xfrm>
          <a:custGeom>
            <a:avLst/>
            <a:gdLst/>
            <a:ahLst/>
            <a:cxnLst/>
            <a:rect r="r" b="b" t="t" l="l"/>
            <a:pathLst>
              <a:path h="7864951" w="12788539">
                <a:moveTo>
                  <a:pt x="0" y="0"/>
                </a:moveTo>
                <a:lnTo>
                  <a:pt x="12788539" y="0"/>
                </a:lnTo>
                <a:lnTo>
                  <a:pt x="12788539" y="7864951"/>
                </a:lnTo>
                <a:lnTo>
                  <a:pt x="0" y="7864951"/>
                </a:lnTo>
                <a:lnTo>
                  <a:pt x="0" y="0"/>
                </a:lnTo>
                <a:close/>
              </a:path>
            </a:pathLst>
          </a:custGeom>
          <a:blipFill>
            <a:blip r:embed="rId2"/>
            <a:stretch>
              <a:fillRect l="0" t="0" r="0" b="0"/>
            </a:stretch>
          </a:blipFill>
        </p:spPr>
      </p:sp>
      <p:sp>
        <p:nvSpPr>
          <p:cNvPr name="TextBox 3" id="3"/>
          <p:cNvSpPr txBox="true"/>
          <p:nvPr/>
        </p:nvSpPr>
        <p:spPr>
          <a:xfrm rot="0">
            <a:off x="358734" y="1015149"/>
            <a:ext cx="7774768"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UNIT TEST CASES</a:t>
            </a:r>
          </a:p>
        </p:txBody>
      </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771957"/>
            <a:ext cx="15844112" cy="7486343"/>
          </a:xfrm>
          <a:custGeom>
            <a:avLst/>
            <a:gdLst/>
            <a:ahLst/>
            <a:cxnLst/>
            <a:rect r="r" b="b" t="t" l="l"/>
            <a:pathLst>
              <a:path h="7486343" w="15844112">
                <a:moveTo>
                  <a:pt x="0" y="0"/>
                </a:moveTo>
                <a:lnTo>
                  <a:pt x="15844112" y="0"/>
                </a:lnTo>
                <a:lnTo>
                  <a:pt x="15844112" y="7486343"/>
                </a:lnTo>
                <a:lnTo>
                  <a:pt x="0" y="7486343"/>
                </a:lnTo>
                <a:lnTo>
                  <a:pt x="0" y="0"/>
                </a:lnTo>
                <a:close/>
              </a:path>
            </a:pathLst>
          </a:custGeom>
          <a:blipFill>
            <a:blip r:embed="rId2"/>
            <a:stretch>
              <a:fillRect l="0" t="0" r="0" b="0"/>
            </a:stretch>
          </a:blipFill>
        </p:spPr>
      </p:sp>
      <p:sp>
        <p:nvSpPr>
          <p:cNvPr name="TextBox 3" id="3"/>
          <p:cNvSpPr txBox="true"/>
          <p:nvPr/>
        </p:nvSpPr>
        <p:spPr>
          <a:xfrm rot="0">
            <a:off x="289531" y="662242"/>
            <a:ext cx="11442518"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INTEGRATION TEST CASES</a:t>
            </a:r>
          </a:p>
        </p:txBody>
      </p:sp>
    </p:spTree>
  </p:cSld>
  <p:clrMapOvr>
    <a:masterClrMapping/>
  </p:clrMapOvr>
</p:sld>
</file>

<file path=ppt/slides/slide72.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1977630" y="1499933"/>
            <a:ext cx="13100549" cy="8253346"/>
          </a:xfrm>
          <a:custGeom>
            <a:avLst/>
            <a:gdLst/>
            <a:ahLst/>
            <a:cxnLst/>
            <a:rect r="r" b="b" t="t" l="l"/>
            <a:pathLst>
              <a:path h="8253346" w="13100549">
                <a:moveTo>
                  <a:pt x="0" y="0"/>
                </a:moveTo>
                <a:lnTo>
                  <a:pt x="13100549" y="0"/>
                </a:lnTo>
                <a:lnTo>
                  <a:pt x="13100549" y="8253346"/>
                </a:lnTo>
                <a:lnTo>
                  <a:pt x="0" y="8253346"/>
                </a:lnTo>
                <a:lnTo>
                  <a:pt x="0" y="0"/>
                </a:lnTo>
                <a:close/>
              </a:path>
            </a:pathLst>
          </a:custGeom>
          <a:blipFill>
            <a:blip r:embed="rId2"/>
            <a:stretch>
              <a:fillRect l="0" t="0" r="0" b="0"/>
            </a:stretch>
          </a:blipFill>
        </p:spPr>
      </p:sp>
      <p:sp>
        <p:nvSpPr>
          <p:cNvPr name="TextBox 3" id="3"/>
          <p:cNvSpPr txBox="true"/>
          <p:nvPr/>
        </p:nvSpPr>
        <p:spPr>
          <a:xfrm rot="0">
            <a:off x="289531" y="662242"/>
            <a:ext cx="11442518"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INTEGRATION TEST CASES</a:t>
            </a:r>
          </a:p>
        </p:txBody>
      </p:sp>
    </p:spTree>
  </p:cSld>
  <p:clrMapOvr>
    <a:masterClrMapping/>
  </p:clrMapOvr>
</p:sld>
</file>

<file path=ppt/slides/slide73.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814006"/>
            <a:ext cx="15541151" cy="7634591"/>
          </a:xfrm>
          <a:custGeom>
            <a:avLst/>
            <a:gdLst/>
            <a:ahLst/>
            <a:cxnLst/>
            <a:rect r="r" b="b" t="t" l="l"/>
            <a:pathLst>
              <a:path h="7634591" w="15541151">
                <a:moveTo>
                  <a:pt x="0" y="0"/>
                </a:moveTo>
                <a:lnTo>
                  <a:pt x="15541151" y="0"/>
                </a:lnTo>
                <a:lnTo>
                  <a:pt x="15541151" y="7634590"/>
                </a:lnTo>
                <a:lnTo>
                  <a:pt x="0" y="7634590"/>
                </a:lnTo>
                <a:lnTo>
                  <a:pt x="0" y="0"/>
                </a:lnTo>
                <a:close/>
              </a:path>
            </a:pathLst>
          </a:custGeom>
          <a:blipFill>
            <a:blip r:embed="rId2"/>
            <a:stretch>
              <a:fillRect l="0" t="0" r="0" b="0"/>
            </a:stretch>
          </a:blipFill>
        </p:spPr>
      </p:sp>
      <p:sp>
        <p:nvSpPr>
          <p:cNvPr name="TextBox 3" id="3"/>
          <p:cNvSpPr txBox="true"/>
          <p:nvPr/>
        </p:nvSpPr>
        <p:spPr>
          <a:xfrm rot="0">
            <a:off x="289531" y="662242"/>
            <a:ext cx="11442518"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INTEGRATION TEST CASES</a:t>
            </a:r>
          </a:p>
        </p:txBody>
      </p:sp>
    </p:spTree>
  </p:cSld>
  <p:clrMapOvr>
    <a:masterClrMapping/>
  </p:clrMapOvr>
</p:sld>
</file>

<file path=ppt/slides/slide74.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2516561" y="1499933"/>
            <a:ext cx="11445080" cy="8540891"/>
          </a:xfrm>
          <a:custGeom>
            <a:avLst/>
            <a:gdLst/>
            <a:ahLst/>
            <a:cxnLst/>
            <a:rect r="r" b="b" t="t" l="l"/>
            <a:pathLst>
              <a:path h="8540891" w="11445080">
                <a:moveTo>
                  <a:pt x="0" y="0"/>
                </a:moveTo>
                <a:lnTo>
                  <a:pt x="11445080" y="0"/>
                </a:lnTo>
                <a:lnTo>
                  <a:pt x="11445080" y="8540891"/>
                </a:lnTo>
                <a:lnTo>
                  <a:pt x="0" y="8540891"/>
                </a:lnTo>
                <a:lnTo>
                  <a:pt x="0" y="0"/>
                </a:lnTo>
                <a:close/>
              </a:path>
            </a:pathLst>
          </a:custGeom>
          <a:blipFill>
            <a:blip r:embed="rId2"/>
            <a:stretch>
              <a:fillRect l="0" t="0" r="0" b="0"/>
            </a:stretch>
          </a:blipFill>
        </p:spPr>
      </p:sp>
      <p:sp>
        <p:nvSpPr>
          <p:cNvPr name="TextBox 3" id="3"/>
          <p:cNvSpPr txBox="true"/>
          <p:nvPr/>
        </p:nvSpPr>
        <p:spPr>
          <a:xfrm rot="0">
            <a:off x="289531" y="662242"/>
            <a:ext cx="10508280"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BACKEND TEST CASES</a:t>
            </a:r>
          </a:p>
        </p:txBody>
      </p:sp>
    </p:spTree>
  </p:cSld>
  <p:clrMapOvr>
    <a:masterClrMapping/>
  </p:clrMapOvr>
</p:sld>
</file>

<file path=ppt/slides/slide75.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155102"/>
            <a:ext cx="15513438" cy="7349491"/>
          </a:xfrm>
          <a:custGeom>
            <a:avLst/>
            <a:gdLst/>
            <a:ahLst/>
            <a:cxnLst/>
            <a:rect r="r" b="b" t="t" l="l"/>
            <a:pathLst>
              <a:path h="7349491" w="15513438">
                <a:moveTo>
                  <a:pt x="0" y="0"/>
                </a:moveTo>
                <a:lnTo>
                  <a:pt x="15513438" y="0"/>
                </a:lnTo>
                <a:lnTo>
                  <a:pt x="15513438" y="7349491"/>
                </a:lnTo>
                <a:lnTo>
                  <a:pt x="0" y="7349491"/>
                </a:lnTo>
                <a:lnTo>
                  <a:pt x="0" y="0"/>
                </a:lnTo>
                <a:close/>
              </a:path>
            </a:pathLst>
          </a:custGeom>
          <a:blipFill>
            <a:blip r:embed="rId2"/>
            <a:stretch>
              <a:fillRect l="0" t="0" r="0" b="0"/>
            </a:stretch>
          </a:blipFill>
        </p:spPr>
      </p:sp>
      <p:sp>
        <p:nvSpPr>
          <p:cNvPr name="TextBox 3" id="3"/>
          <p:cNvSpPr txBox="true"/>
          <p:nvPr/>
        </p:nvSpPr>
        <p:spPr>
          <a:xfrm rot="0">
            <a:off x="358734" y="1015149"/>
            <a:ext cx="7774768"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GUI TEST CASES</a:t>
            </a:r>
          </a:p>
        </p:txBody>
      </p:sp>
    </p:spTree>
  </p:cSld>
  <p:clrMapOvr>
    <a:masterClrMapping/>
  </p:clrMapOvr>
</p:sld>
</file>

<file path=ppt/slides/slide76.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140975"/>
            <a:ext cx="15666295" cy="7461073"/>
          </a:xfrm>
          <a:custGeom>
            <a:avLst/>
            <a:gdLst/>
            <a:ahLst/>
            <a:cxnLst/>
            <a:rect r="r" b="b" t="t" l="l"/>
            <a:pathLst>
              <a:path h="7461073" w="15666295">
                <a:moveTo>
                  <a:pt x="0" y="0"/>
                </a:moveTo>
                <a:lnTo>
                  <a:pt x="15666295" y="0"/>
                </a:lnTo>
                <a:lnTo>
                  <a:pt x="15666295" y="7461073"/>
                </a:lnTo>
                <a:lnTo>
                  <a:pt x="0" y="7461073"/>
                </a:lnTo>
                <a:lnTo>
                  <a:pt x="0" y="0"/>
                </a:lnTo>
                <a:close/>
              </a:path>
            </a:pathLst>
          </a:custGeom>
          <a:blipFill>
            <a:blip r:embed="rId2"/>
            <a:stretch>
              <a:fillRect l="0" t="0" r="0" b="0"/>
            </a:stretch>
          </a:blipFill>
        </p:spPr>
      </p:sp>
      <p:sp>
        <p:nvSpPr>
          <p:cNvPr name="TextBox 3" id="3"/>
          <p:cNvSpPr txBox="true"/>
          <p:nvPr/>
        </p:nvSpPr>
        <p:spPr>
          <a:xfrm rot="0">
            <a:off x="358734" y="1015149"/>
            <a:ext cx="7774768"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GUI TEST CASES</a:t>
            </a:r>
          </a:p>
        </p:txBody>
      </p:sp>
    </p:spTree>
  </p:cSld>
  <p:clrMapOvr>
    <a:masterClrMapping/>
  </p:clrMapOvr>
</p:sld>
</file>

<file path=ppt/slides/slide77.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787403" y="1949751"/>
            <a:ext cx="16471897" cy="6979966"/>
          </a:xfrm>
          <a:custGeom>
            <a:avLst/>
            <a:gdLst/>
            <a:ahLst/>
            <a:cxnLst/>
            <a:rect r="r" b="b" t="t" l="l"/>
            <a:pathLst>
              <a:path h="6979966" w="16471897">
                <a:moveTo>
                  <a:pt x="0" y="0"/>
                </a:moveTo>
                <a:lnTo>
                  <a:pt x="16471897" y="0"/>
                </a:lnTo>
                <a:lnTo>
                  <a:pt x="16471897" y="6979967"/>
                </a:lnTo>
                <a:lnTo>
                  <a:pt x="0" y="6979967"/>
                </a:lnTo>
                <a:lnTo>
                  <a:pt x="0" y="0"/>
                </a:lnTo>
                <a:close/>
              </a:path>
            </a:pathLst>
          </a:custGeom>
          <a:blipFill>
            <a:blip r:embed="rId2"/>
            <a:stretch>
              <a:fillRect l="0" t="0" r="0" b="0"/>
            </a:stretch>
          </a:blipFill>
        </p:spPr>
      </p:sp>
      <p:sp>
        <p:nvSpPr>
          <p:cNvPr name="TextBox 3" id="3"/>
          <p:cNvSpPr txBox="true"/>
          <p:nvPr/>
        </p:nvSpPr>
        <p:spPr>
          <a:xfrm rot="0">
            <a:off x="324132" y="662242"/>
            <a:ext cx="6113900"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GIT HISTORY</a:t>
            </a:r>
          </a:p>
        </p:txBody>
      </p:sp>
    </p:spTree>
  </p:cSld>
  <p:clrMapOvr>
    <a:masterClrMapping/>
  </p:clrMapOvr>
</p:sld>
</file>

<file path=ppt/slides/slide78.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2451292" y="1499933"/>
            <a:ext cx="13385417" cy="8516471"/>
          </a:xfrm>
          <a:custGeom>
            <a:avLst/>
            <a:gdLst/>
            <a:ahLst/>
            <a:cxnLst/>
            <a:rect r="r" b="b" t="t" l="l"/>
            <a:pathLst>
              <a:path h="8516471" w="13385417">
                <a:moveTo>
                  <a:pt x="0" y="0"/>
                </a:moveTo>
                <a:lnTo>
                  <a:pt x="13385416" y="0"/>
                </a:lnTo>
                <a:lnTo>
                  <a:pt x="13385416" y="8516472"/>
                </a:lnTo>
                <a:lnTo>
                  <a:pt x="0" y="8516472"/>
                </a:lnTo>
                <a:lnTo>
                  <a:pt x="0" y="0"/>
                </a:lnTo>
                <a:close/>
              </a:path>
            </a:pathLst>
          </a:custGeom>
          <a:blipFill>
            <a:blip r:embed="rId2"/>
            <a:stretch>
              <a:fillRect l="0" t="0" r="0" b="0"/>
            </a:stretch>
          </a:blipFill>
        </p:spPr>
      </p:sp>
      <p:sp>
        <p:nvSpPr>
          <p:cNvPr name="TextBox 3" id="3"/>
          <p:cNvSpPr txBox="true"/>
          <p:nvPr/>
        </p:nvSpPr>
        <p:spPr>
          <a:xfrm rot="0">
            <a:off x="324132" y="662242"/>
            <a:ext cx="6113900"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GIT HISTORY</a:t>
            </a:r>
          </a:p>
        </p:txBody>
      </p:sp>
    </p:spTree>
  </p:cSld>
  <p:clrMapOvr>
    <a:masterClrMapping/>
  </p:clrMapOvr>
</p:sld>
</file>

<file path=ppt/slides/slide79.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878871"/>
            <a:ext cx="16550146" cy="6806247"/>
          </a:xfrm>
          <a:custGeom>
            <a:avLst/>
            <a:gdLst/>
            <a:ahLst/>
            <a:cxnLst/>
            <a:rect r="r" b="b" t="t" l="l"/>
            <a:pathLst>
              <a:path h="6806247" w="16550146">
                <a:moveTo>
                  <a:pt x="0" y="0"/>
                </a:moveTo>
                <a:lnTo>
                  <a:pt x="16550146" y="0"/>
                </a:lnTo>
                <a:lnTo>
                  <a:pt x="16550146" y="6806247"/>
                </a:lnTo>
                <a:lnTo>
                  <a:pt x="0" y="6806247"/>
                </a:lnTo>
                <a:lnTo>
                  <a:pt x="0" y="0"/>
                </a:lnTo>
                <a:close/>
              </a:path>
            </a:pathLst>
          </a:custGeom>
          <a:blipFill>
            <a:blip r:embed="rId2"/>
            <a:stretch>
              <a:fillRect l="0" t="0" r="0" b="0"/>
            </a:stretch>
          </a:blipFill>
        </p:spPr>
      </p:sp>
      <p:sp>
        <p:nvSpPr>
          <p:cNvPr name="TextBox 3" id="3"/>
          <p:cNvSpPr txBox="true"/>
          <p:nvPr/>
        </p:nvSpPr>
        <p:spPr>
          <a:xfrm rot="0">
            <a:off x="324132" y="662242"/>
            <a:ext cx="6113900"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GIT HISTORY</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FFFAEE"/>
        </a:solidFill>
      </p:bgPr>
    </p:bg>
    <p:spTree>
      <p:nvGrpSpPr>
        <p:cNvPr id="1" name=""/>
        <p:cNvGrpSpPr/>
        <p:nvPr/>
      </p:nvGrpSpPr>
      <p:grpSpPr>
        <a:xfrm>
          <a:off x="0" y="0"/>
          <a:ext cx="0" cy="0"/>
          <a:chOff x="0" y="0"/>
          <a:chExt cx="0" cy="0"/>
        </a:xfrm>
      </p:grpSpPr>
      <p:sp>
        <p:nvSpPr>
          <p:cNvPr name="TextBox 2" id="2"/>
          <p:cNvSpPr txBox="true"/>
          <p:nvPr/>
        </p:nvSpPr>
        <p:spPr>
          <a:xfrm rot="0">
            <a:off x="711228" y="802764"/>
            <a:ext cx="16865544" cy="10160511"/>
          </a:xfrm>
          <a:prstGeom prst="rect">
            <a:avLst/>
          </a:prstGeom>
        </p:spPr>
        <p:txBody>
          <a:bodyPr anchor="t" rtlCol="false" tIns="0" lIns="0" bIns="0" rIns="0">
            <a:spAutoFit/>
          </a:bodyPr>
          <a:lstStyle/>
          <a:p>
            <a:pPr algn="l">
              <a:lnSpc>
                <a:spcPts val="5396"/>
              </a:lnSpc>
            </a:pPr>
            <a:r>
              <a:rPr lang="en-US" sz="3854" b="true">
                <a:solidFill>
                  <a:srgbClr val="000000"/>
                </a:solidFill>
                <a:latin typeface="Telegraf Bold"/>
                <a:ea typeface="Telegraf Bold"/>
                <a:cs typeface="Telegraf Bold"/>
                <a:sym typeface="Telegraf Bold"/>
              </a:rPr>
              <a:t>Paper 3</a:t>
            </a:r>
          </a:p>
          <a:p>
            <a:pPr algn="l">
              <a:lnSpc>
                <a:spcPts val="5396"/>
              </a:lnSpc>
            </a:pPr>
            <a:r>
              <a:rPr lang="en-US" sz="3854">
                <a:solidFill>
                  <a:srgbClr val="000000"/>
                </a:solidFill>
                <a:latin typeface="Telegraf"/>
                <a:ea typeface="Telegraf"/>
                <a:cs typeface="Telegraf"/>
                <a:sym typeface="Telegraf"/>
              </a:rPr>
              <a:t>Frictionless and Secure User Authentication in Web-Based Premium Applications (2024)</a:t>
            </a:r>
          </a:p>
          <a:p>
            <a:pPr algn="l">
              <a:lnSpc>
                <a:spcPts val="5396"/>
              </a:lnSpc>
            </a:pPr>
          </a:p>
          <a:p>
            <a:pPr algn="l">
              <a:lnSpc>
                <a:spcPts val="5396"/>
              </a:lnSpc>
            </a:pPr>
            <a:r>
              <a:rPr lang="en-US" sz="3854">
                <a:solidFill>
                  <a:srgbClr val="000000"/>
                </a:solidFill>
                <a:latin typeface="Telegraf"/>
                <a:ea typeface="Telegraf"/>
                <a:cs typeface="Telegraf"/>
                <a:sym typeface="Telegraf"/>
              </a:rPr>
              <a:t>User authentication is essential for web applications, but traditional methods like passwords are vulnerable to phishing and brute force attacks.</a:t>
            </a:r>
          </a:p>
          <a:p>
            <a:pPr algn="l">
              <a:lnSpc>
                <a:spcPts val="5396"/>
              </a:lnSpc>
            </a:pPr>
          </a:p>
          <a:p>
            <a:pPr algn="l">
              <a:lnSpc>
                <a:spcPts val="5396"/>
              </a:lnSpc>
            </a:pPr>
            <a:r>
              <a:rPr lang="en-US" sz="3854">
                <a:solidFill>
                  <a:srgbClr val="000000"/>
                </a:solidFill>
                <a:latin typeface="Telegraf"/>
                <a:ea typeface="Telegraf"/>
                <a:cs typeface="Telegraf"/>
                <a:sym typeface="Telegraf"/>
              </a:rPr>
              <a:t>Multi-factor authentication (MFA) integrates OTP verification, biometric data, and cryptographic tokens to strengthen access control.</a:t>
            </a:r>
          </a:p>
          <a:p>
            <a:pPr algn="l">
              <a:lnSpc>
                <a:spcPts val="5396"/>
              </a:lnSpc>
            </a:pPr>
          </a:p>
          <a:p>
            <a:pPr algn="l">
              <a:lnSpc>
                <a:spcPts val="5396"/>
              </a:lnSpc>
            </a:pPr>
            <a:r>
              <a:rPr lang="en-US" sz="3854">
                <a:solidFill>
                  <a:srgbClr val="000000"/>
                </a:solidFill>
                <a:latin typeface="Telegraf"/>
                <a:ea typeface="Telegraf"/>
                <a:cs typeface="Telegraf"/>
                <a:sym typeface="Telegraf"/>
              </a:rPr>
              <a:t>Frictionless authentication enhances security by using behavior-based profiling, login patterns, device characteristics, and geolocation data.</a:t>
            </a:r>
          </a:p>
          <a:p>
            <a:pPr algn="l">
              <a:lnSpc>
                <a:spcPts val="5396"/>
              </a:lnSpc>
            </a:pPr>
          </a:p>
          <a:p>
            <a:pPr algn="l">
              <a:lnSpc>
                <a:spcPts val="5396"/>
              </a:lnSpc>
              <a:spcBef>
                <a:spcPct val="0"/>
              </a:spcBef>
            </a:pPr>
          </a:p>
        </p:txBody>
      </p:sp>
    </p:spTree>
  </p:cSld>
  <p:clrMapOvr>
    <a:masterClrMapping/>
  </p:clrMapOvr>
</p:sld>
</file>

<file path=ppt/slides/slide80.xml><?xml version="1.0" encoding="utf-8"?>
<p:sld xmlns:p="http://schemas.openxmlformats.org/presentationml/2006/main" xmlns:a="http://schemas.openxmlformats.org/drawingml/2006/main">
  <p:cSld>
    <p:bg>
      <p:bgPr>
        <a:solidFill>
          <a:srgbClr val="FFFAEE"/>
        </a:solidFill>
      </p:bgPr>
    </p:bg>
    <p:spTree>
      <p:nvGrpSpPr>
        <p:cNvPr id="1" name=""/>
        <p:cNvGrpSpPr/>
        <p:nvPr/>
      </p:nvGrpSpPr>
      <p:grpSpPr>
        <a:xfrm>
          <a:off x="0" y="0"/>
          <a:ext cx="0" cy="0"/>
          <a:chOff x="0" y="0"/>
          <a:chExt cx="0" cy="0"/>
        </a:xfrm>
      </p:grpSpPr>
      <p:sp>
        <p:nvSpPr>
          <p:cNvPr name="TextBox 2" id="2"/>
          <p:cNvSpPr txBox="true"/>
          <p:nvPr/>
        </p:nvSpPr>
        <p:spPr>
          <a:xfrm rot="0">
            <a:off x="358734" y="1015149"/>
            <a:ext cx="7774768"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FUTURE WORKS</a:t>
            </a:r>
          </a:p>
        </p:txBody>
      </p:sp>
      <p:sp>
        <p:nvSpPr>
          <p:cNvPr name="TextBox 3" id="3"/>
          <p:cNvSpPr txBox="true"/>
          <p:nvPr/>
        </p:nvSpPr>
        <p:spPr>
          <a:xfrm rot="0">
            <a:off x="1893735" y="2362520"/>
            <a:ext cx="14500529" cy="737302"/>
          </a:xfrm>
          <a:prstGeom prst="rect">
            <a:avLst/>
          </a:prstGeom>
        </p:spPr>
        <p:txBody>
          <a:bodyPr anchor="t" rtlCol="false" tIns="0" lIns="0" bIns="0" rIns="0">
            <a:spAutoFit/>
          </a:bodyPr>
          <a:lstStyle/>
          <a:p>
            <a:pPr algn="ctr">
              <a:lnSpc>
                <a:spcPts val="5402"/>
              </a:lnSpc>
              <a:spcBef>
                <a:spcPct val="0"/>
              </a:spcBef>
            </a:pPr>
            <a:r>
              <a:rPr lang="en-US" sz="5402">
                <a:solidFill>
                  <a:srgbClr val="191919"/>
                </a:solidFill>
                <a:latin typeface="210 8비트"/>
                <a:ea typeface="210 8비트"/>
                <a:cs typeface="210 8비트"/>
                <a:sym typeface="210 8비트"/>
              </a:rPr>
              <a:t>AI-DRIVEN EVENT RECOMMENDATIONS</a:t>
            </a:r>
          </a:p>
        </p:txBody>
      </p:sp>
      <p:sp>
        <p:nvSpPr>
          <p:cNvPr name="TextBox 4" id="4"/>
          <p:cNvSpPr txBox="true"/>
          <p:nvPr/>
        </p:nvSpPr>
        <p:spPr>
          <a:xfrm rot="0">
            <a:off x="1893735" y="4406198"/>
            <a:ext cx="14500529" cy="1423102"/>
          </a:xfrm>
          <a:prstGeom prst="rect">
            <a:avLst/>
          </a:prstGeom>
        </p:spPr>
        <p:txBody>
          <a:bodyPr anchor="t" rtlCol="false" tIns="0" lIns="0" bIns="0" rIns="0">
            <a:spAutoFit/>
          </a:bodyPr>
          <a:lstStyle/>
          <a:p>
            <a:pPr algn="l">
              <a:lnSpc>
                <a:spcPts val="5402"/>
              </a:lnSpc>
              <a:spcBef>
                <a:spcPct val="0"/>
              </a:spcBef>
            </a:pPr>
            <a:r>
              <a:rPr lang="en-US" sz="5402">
                <a:solidFill>
                  <a:srgbClr val="191919"/>
                </a:solidFill>
                <a:latin typeface="210 8비트"/>
                <a:ea typeface="210 8비트"/>
                <a:cs typeface="210 8비트"/>
                <a:sym typeface="210 8비트"/>
              </a:rPr>
              <a:t>BLOCKCHAIN</a:t>
            </a:r>
            <a:r>
              <a:rPr lang="en-US" sz="5402">
                <a:solidFill>
                  <a:srgbClr val="191919"/>
                </a:solidFill>
                <a:latin typeface="210 8비트"/>
                <a:ea typeface="210 8비트"/>
                <a:cs typeface="210 8비트"/>
                <a:sym typeface="210 8비트"/>
              </a:rPr>
              <a:t>-BASED CERTIFICATE GENERATION AND VERIFICATION</a:t>
            </a:r>
          </a:p>
        </p:txBody>
      </p:sp>
      <p:sp>
        <p:nvSpPr>
          <p:cNvPr name="TextBox 5" id="5"/>
          <p:cNvSpPr txBox="true"/>
          <p:nvPr/>
        </p:nvSpPr>
        <p:spPr>
          <a:xfrm rot="0">
            <a:off x="1893735" y="7462922"/>
            <a:ext cx="14500529" cy="1423102"/>
          </a:xfrm>
          <a:prstGeom prst="rect">
            <a:avLst/>
          </a:prstGeom>
        </p:spPr>
        <p:txBody>
          <a:bodyPr anchor="t" rtlCol="false" tIns="0" lIns="0" bIns="0" rIns="0">
            <a:spAutoFit/>
          </a:bodyPr>
          <a:lstStyle/>
          <a:p>
            <a:pPr algn="l">
              <a:lnSpc>
                <a:spcPts val="5402"/>
              </a:lnSpc>
              <a:spcBef>
                <a:spcPct val="0"/>
              </a:spcBef>
            </a:pPr>
            <a:r>
              <a:rPr lang="en-US" sz="5402">
                <a:solidFill>
                  <a:srgbClr val="191919"/>
                </a:solidFill>
                <a:latin typeface="210 8비트"/>
                <a:ea typeface="210 8비트"/>
                <a:cs typeface="210 8비트"/>
                <a:sym typeface="210 8비트"/>
              </a:rPr>
              <a:t>ADVANCED ANALYTICS DASHBOARD FOR ORGANIZERS AND ADMINS</a:t>
            </a:r>
          </a:p>
        </p:txBody>
      </p:sp>
    </p:spTree>
  </p:cSld>
  <p:clrMapOvr>
    <a:masterClrMapping/>
  </p:clrMapOvr>
</p:sld>
</file>

<file path=ppt/slides/slide81.xml><?xml version="1.0" encoding="utf-8"?>
<p:sld xmlns:p="http://schemas.openxmlformats.org/presentationml/2006/main" xmlns:a="http://schemas.openxmlformats.org/drawingml/2006/main">
  <p:cSld>
    <p:bg>
      <p:bgPr>
        <a:solidFill>
          <a:srgbClr val="FFFAEE"/>
        </a:solidFill>
      </p:bgPr>
    </p:bg>
    <p:spTree>
      <p:nvGrpSpPr>
        <p:cNvPr id="1" name=""/>
        <p:cNvGrpSpPr/>
        <p:nvPr/>
      </p:nvGrpSpPr>
      <p:grpSpPr>
        <a:xfrm>
          <a:off x="0" y="0"/>
          <a:ext cx="0" cy="0"/>
          <a:chOff x="0" y="0"/>
          <a:chExt cx="0" cy="0"/>
        </a:xfrm>
      </p:grpSpPr>
      <p:sp>
        <p:nvSpPr>
          <p:cNvPr name="TextBox 2" id="2"/>
          <p:cNvSpPr txBox="true"/>
          <p:nvPr/>
        </p:nvSpPr>
        <p:spPr>
          <a:xfrm rot="0">
            <a:off x="254929" y="426925"/>
            <a:ext cx="6217704"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REFERENCES</a:t>
            </a:r>
          </a:p>
        </p:txBody>
      </p:sp>
      <p:sp>
        <p:nvSpPr>
          <p:cNvPr name="TextBox 3" id="3"/>
          <p:cNvSpPr txBox="true"/>
          <p:nvPr/>
        </p:nvSpPr>
        <p:spPr>
          <a:xfrm rot="0">
            <a:off x="375944" y="1601105"/>
            <a:ext cx="17912056" cy="8086725"/>
          </a:xfrm>
          <a:prstGeom prst="rect">
            <a:avLst/>
          </a:prstGeom>
        </p:spPr>
        <p:txBody>
          <a:bodyPr anchor="t" rtlCol="false" tIns="0" lIns="0" bIns="0" rIns="0">
            <a:spAutoFit/>
          </a:bodyPr>
          <a:lstStyle/>
          <a:p>
            <a:pPr algn="l">
              <a:lnSpc>
                <a:spcPts val="3000"/>
              </a:lnSpc>
              <a:spcBef>
                <a:spcPct val="0"/>
              </a:spcBef>
            </a:pPr>
            <a:r>
              <a:rPr lang="en-US" sz="3000">
                <a:solidFill>
                  <a:srgbClr val="191919"/>
                </a:solidFill>
                <a:latin typeface="Times New Roman"/>
                <a:ea typeface="Times New Roman"/>
                <a:cs typeface="Times New Roman"/>
                <a:sym typeface="Times New Roman"/>
              </a:rPr>
              <a:t>1. J. R. V. Jeny, P. Sadhana, B. J. Kumar, S. L. Abhishek and T. Sai Chander, "A Web based-College Event Management System and Notification Sender," 2022 4th International Conference on Inventive Research in Computing Applications (ICIRCA), Coimbatore, India, 2022, pp. 1434-1438, doi: 10.1109/ICIRCA54612.2022.9985774.</a:t>
            </a:r>
          </a:p>
          <a:p>
            <a:pPr algn="l">
              <a:lnSpc>
                <a:spcPts val="3000"/>
              </a:lnSpc>
              <a:spcBef>
                <a:spcPct val="0"/>
              </a:spcBef>
            </a:pPr>
          </a:p>
          <a:p>
            <a:pPr algn="l">
              <a:lnSpc>
                <a:spcPts val="3000"/>
              </a:lnSpc>
              <a:spcBef>
                <a:spcPct val="0"/>
              </a:spcBef>
            </a:pPr>
          </a:p>
          <a:p>
            <a:pPr algn="l">
              <a:lnSpc>
                <a:spcPts val="3000"/>
              </a:lnSpc>
              <a:spcBef>
                <a:spcPct val="0"/>
              </a:spcBef>
            </a:pPr>
            <a:r>
              <a:rPr lang="en-US" sz="3000">
                <a:solidFill>
                  <a:srgbClr val="191919"/>
                </a:solidFill>
                <a:latin typeface="Times New Roman"/>
                <a:ea typeface="Times New Roman"/>
                <a:cs typeface="Times New Roman"/>
                <a:sym typeface="Times New Roman"/>
              </a:rPr>
              <a:t>2. R. F. Olanrewaju, B. U. I. Khan, M. A. Morshidi, F. Anwar and M. L. B. M. Kiah, "A Frictionless and Secure User Authentication in Web-Based Premium Applications," in IEEE Access, vol. 9, pp. 129240-129255, 2021, doi: 10.1109/ACCESS.2021.3110310.</a:t>
            </a:r>
          </a:p>
          <a:p>
            <a:pPr algn="l">
              <a:lnSpc>
                <a:spcPts val="3000"/>
              </a:lnSpc>
              <a:spcBef>
                <a:spcPct val="0"/>
              </a:spcBef>
            </a:pPr>
          </a:p>
          <a:p>
            <a:pPr algn="l">
              <a:lnSpc>
                <a:spcPts val="3000"/>
              </a:lnSpc>
              <a:spcBef>
                <a:spcPct val="0"/>
              </a:spcBef>
            </a:pPr>
          </a:p>
          <a:p>
            <a:pPr algn="l">
              <a:lnSpc>
                <a:spcPts val="3000"/>
              </a:lnSpc>
              <a:spcBef>
                <a:spcPct val="0"/>
              </a:spcBef>
            </a:pPr>
            <a:r>
              <a:rPr lang="en-US" sz="3000">
                <a:solidFill>
                  <a:srgbClr val="191919"/>
                </a:solidFill>
                <a:latin typeface="Times New Roman"/>
                <a:ea typeface="Times New Roman"/>
                <a:cs typeface="Times New Roman"/>
                <a:sym typeface="Times New Roman"/>
              </a:rPr>
              <a:t>3. K. T. Fathimath Hanan, T. Henna Sherin, U. Lulu Shadin, K. C. Dilshad and A. P. Sulthana Rinsy, "Streamlined Application for Managing College Events," 2024 International Conference on Innovations and Challenges in Emerging Technologies (ICICET), Nagpur, India, 2024, pp. 1-6, doi: 10.1109/ICICET59348.2024.10616323..</a:t>
            </a:r>
          </a:p>
          <a:p>
            <a:pPr algn="l">
              <a:lnSpc>
                <a:spcPts val="3000"/>
              </a:lnSpc>
              <a:spcBef>
                <a:spcPct val="0"/>
              </a:spcBef>
            </a:pPr>
          </a:p>
          <a:p>
            <a:pPr algn="l">
              <a:lnSpc>
                <a:spcPts val="3000"/>
              </a:lnSpc>
              <a:spcBef>
                <a:spcPct val="0"/>
              </a:spcBef>
            </a:pPr>
            <a:r>
              <a:rPr lang="en-US" sz="3000">
                <a:solidFill>
                  <a:srgbClr val="191919"/>
                </a:solidFill>
                <a:latin typeface="Times New Roman"/>
                <a:ea typeface="Times New Roman"/>
                <a:cs typeface="Times New Roman"/>
                <a:sym typeface="Times New Roman"/>
              </a:rPr>
              <a:t> </a:t>
            </a:r>
          </a:p>
          <a:p>
            <a:pPr algn="l">
              <a:lnSpc>
                <a:spcPts val="3000"/>
              </a:lnSpc>
              <a:spcBef>
                <a:spcPct val="0"/>
              </a:spcBef>
            </a:pPr>
            <a:r>
              <a:rPr lang="en-US" sz="3000">
                <a:solidFill>
                  <a:srgbClr val="191919"/>
                </a:solidFill>
                <a:latin typeface="Times New Roman"/>
                <a:ea typeface="Times New Roman"/>
                <a:cs typeface="Times New Roman"/>
                <a:sym typeface="Times New Roman"/>
              </a:rPr>
              <a:t>4. PHP Official Documentation - https://www.php.net/manual/en/</a:t>
            </a:r>
          </a:p>
          <a:p>
            <a:pPr algn="l">
              <a:lnSpc>
                <a:spcPts val="3000"/>
              </a:lnSpc>
              <a:spcBef>
                <a:spcPct val="0"/>
              </a:spcBef>
            </a:pPr>
          </a:p>
          <a:p>
            <a:pPr algn="l">
              <a:lnSpc>
                <a:spcPts val="3000"/>
              </a:lnSpc>
              <a:spcBef>
                <a:spcPct val="0"/>
              </a:spcBef>
            </a:pPr>
            <a:r>
              <a:rPr lang="en-US" sz="3000">
                <a:solidFill>
                  <a:srgbClr val="191919"/>
                </a:solidFill>
                <a:latin typeface="Times New Roman"/>
                <a:ea typeface="Times New Roman"/>
                <a:cs typeface="Times New Roman"/>
                <a:sym typeface="Times New Roman"/>
              </a:rPr>
              <a:t> </a:t>
            </a:r>
          </a:p>
          <a:p>
            <a:pPr algn="l">
              <a:lnSpc>
                <a:spcPts val="3000"/>
              </a:lnSpc>
              <a:spcBef>
                <a:spcPct val="0"/>
              </a:spcBef>
            </a:pPr>
            <a:r>
              <a:rPr lang="en-US" sz="3000">
                <a:solidFill>
                  <a:srgbClr val="191919"/>
                </a:solidFill>
                <a:latin typeface="Times New Roman"/>
                <a:ea typeface="Times New Roman"/>
                <a:cs typeface="Times New Roman"/>
                <a:sym typeface="Times New Roman"/>
              </a:rPr>
              <a:t>5. MongoDB with PHP Official Documentation - https://www.mongodb.com/docs/languages/php/</a:t>
            </a:r>
          </a:p>
        </p:txBody>
      </p:sp>
    </p:spTree>
  </p:cSld>
  <p:clrMapOvr>
    <a:masterClrMapping/>
  </p:clrMapOvr>
</p:sld>
</file>

<file path=ppt/slides/slide82.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grpSp>
        <p:nvGrpSpPr>
          <p:cNvPr name="Group 2" id="2"/>
          <p:cNvGrpSpPr/>
          <p:nvPr/>
        </p:nvGrpSpPr>
        <p:grpSpPr>
          <a:xfrm rot="0">
            <a:off x="571875" y="278254"/>
            <a:ext cx="10237729" cy="2566672"/>
            <a:chOff x="0" y="0"/>
            <a:chExt cx="5836666" cy="1463294"/>
          </a:xfrm>
        </p:grpSpPr>
        <p:sp>
          <p:nvSpPr>
            <p:cNvPr name="Freeform 3" id="3"/>
            <p:cNvSpPr/>
            <p:nvPr/>
          </p:nvSpPr>
          <p:spPr>
            <a:xfrm flipH="false" flipV="false" rot="0">
              <a:off x="6350" y="6350"/>
              <a:ext cx="5823966" cy="1450594"/>
            </a:xfrm>
            <a:custGeom>
              <a:avLst/>
              <a:gdLst/>
              <a:ahLst/>
              <a:cxnLst/>
              <a:rect r="r" b="b" t="t" l="l"/>
              <a:pathLst>
                <a:path h="1450594" w="5823966">
                  <a:moveTo>
                    <a:pt x="5823966" y="599567"/>
                  </a:moveTo>
                  <a:lnTo>
                    <a:pt x="5823966" y="1199007"/>
                  </a:lnTo>
                  <a:lnTo>
                    <a:pt x="5823966" y="1450594"/>
                  </a:lnTo>
                  <a:lnTo>
                    <a:pt x="0" y="1450594"/>
                  </a:lnTo>
                  <a:lnTo>
                    <a:pt x="0" y="1199007"/>
                  </a:lnTo>
                  <a:lnTo>
                    <a:pt x="0" y="254000"/>
                  </a:lnTo>
                  <a:cubicBezTo>
                    <a:pt x="0" y="113665"/>
                    <a:pt x="113665" y="0"/>
                    <a:pt x="254000" y="0"/>
                  </a:cubicBezTo>
                  <a:lnTo>
                    <a:pt x="4792472" y="0"/>
                  </a:lnTo>
                  <a:cubicBezTo>
                    <a:pt x="4932680" y="0"/>
                    <a:pt x="5046472" y="113665"/>
                    <a:pt x="5046472" y="254000"/>
                  </a:cubicBezTo>
                  <a:lnTo>
                    <a:pt x="5046472" y="599567"/>
                  </a:lnTo>
                  <a:lnTo>
                    <a:pt x="5823966" y="599567"/>
                  </a:lnTo>
                  <a:close/>
                </a:path>
              </a:pathLst>
            </a:custGeom>
            <a:solidFill>
              <a:srgbClr val="DBDB78"/>
            </a:solidFill>
          </p:spPr>
        </p:sp>
        <p:sp>
          <p:nvSpPr>
            <p:cNvPr name="Freeform 4" id="4"/>
            <p:cNvSpPr/>
            <p:nvPr/>
          </p:nvSpPr>
          <p:spPr>
            <a:xfrm flipH="false" flipV="false" rot="0">
              <a:off x="0" y="0"/>
              <a:ext cx="5836666" cy="1463294"/>
            </a:xfrm>
            <a:custGeom>
              <a:avLst/>
              <a:gdLst/>
              <a:ahLst/>
              <a:cxnLst/>
              <a:rect r="r" b="b" t="t" l="l"/>
              <a:pathLst>
                <a:path h="1463294" w="5836666">
                  <a:moveTo>
                    <a:pt x="5059172" y="599567"/>
                  </a:moveTo>
                  <a:lnTo>
                    <a:pt x="5059172" y="260350"/>
                  </a:lnTo>
                  <a:cubicBezTo>
                    <a:pt x="5059172" y="116840"/>
                    <a:pt x="4942332" y="0"/>
                    <a:pt x="4798822" y="0"/>
                  </a:cubicBezTo>
                  <a:lnTo>
                    <a:pt x="260350" y="0"/>
                  </a:lnTo>
                  <a:cubicBezTo>
                    <a:pt x="116840" y="0"/>
                    <a:pt x="0" y="116840"/>
                    <a:pt x="0" y="260350"/>
                  </a:cubicBezTo>
                  <a:lnTo>
                    <a:pt x="0" y="1199007"/>
                  </a:lnTo>
                  <a:lnTo>
                    <a:pt x="0" y="1211707"/>
                  </a:lnTo>
                  <a:lnTo>
                    <a:pt x="0" y="1463294"/>
                  </a:lnTo>
                  <a:lnTo>
                    <a:pt x="5836666" y="1463294"/>
                  </a:lnTo>
                  <a:lnTo>
                    <a:pt x="5836666" y="1211707"/>
                  </a:lnTo>
                  <a:lnTo>
                    <a:pt x="5836666" y="1199007"/>
                  </a:lnTo>
                  <a:lnTo>
                    <a:pt x="5836666" y="599567"/>
                  </a:lnTo>
                  <a:lnTo>
                    <a:pt x="5059172" y="599567"/>
                  </a:lnTo>
                  <a:close/>
                  <a:moveTo>
                    <a:pt x="12700" y="1211707"/>
                  </a:moveTo>
                  <a:lnTo>
                    <a:pt x="5224526" y="1211707"/>
                  </a:lnTo>
                  <a:lnTo>
                    <a:pt x="5224526" y="1450594"/>
                  </a:lnTo>
                  <a:lnTo>
                    <a:pt x="12700" y="1450594"/>
                  </a:lnTo>
                  <a:lnTo>
                    <a:pt x="12700" y="1211707"/>
                  </a:lnTo>
                  <a:close/>
                  <a:moveTo>
                    <a:pt x="5823966" y="1450594"/>
                  </a:moveTo>
                  <a:lnTo>
                    <a:pt x="5237226" y="1450594"/>
                  </a:lnTo>
                  <a:lnTo>
                    <a:pt x="5237226" y="1211707"/>
                  </a:lnTo>
                  <a:lnTo>
                    <a:pt x="5823966" y="1211707"/>
                  </a:lnTo>
                  <a:lnTo>
                    <a:pt x="5823966" y="1450594"/>
                  </a:lnTo>
                  <a:close/>
                  <a:moveTo>
                    <a:pt x="12700" y="1199007"/>
                  </a:moveTo>
                  <a:lnTo>
                    <a:pt x="12700" y="260350"/>
                  </a:lnTo>
                  <a:cubicBezTo>
                    <a:pt x="12700" y="123825"/>
                    <a:pt x="123825" y="12700"/>
                    <a:pt x="260350" y="12700"/>
                  </a:cubicBezTo>
                  <a:lnTo>
                    <a:pt x="4798822" y="12700"/>
                  </a:lnTo>
                  <a:cubicBezTo>
                    <a:pt x="4935347" y="12700"/>
                    <a:pt x="5046472" y="123825"/>
                    <a:pt x="5046472" y="260350"/>
                  </a:cubicBezTo>
                  <a:lnTo>
                    <a:pt x="5046472" y="612267"/>
                  </a:lnTo>
                  <a:lnTo>
                    <a:pt x="5823966" y="612267"/>
                  </a:lnTo>
                  <a:lnTo>
                    <a:pt x="5823966" y="1199007"/>
                  </a:lnTo>
                  <a:lnTo>
                    <a:pt x="12700" y="1199007"/>
                  </a:lnTo>
                  <a:close/>
                </a:path>
              </a:pathLst>
            </a:custGeom>
            <a:solidFill>
              <a:srgbClr val="191919"/>
            </a:solidFill>
          </p:spPr>
        </p:sp>
      </p:grpSp>
      <p:grpSp>
        <p:nvGrpSpPr>
          <p:cNvPr name="Group 5" id="5"/>
          <p:cNvGrpSpPr/>
          <p:nvPr/>
        </p:nvGrpSpPr>
        <p:grpSpPr>
          <a:xfrm rot="0">
            <a:off x="0" y="1885838"/>
            <a:ext cx="18288000" cy="8401162"/>
            <a:chOff x="0" y="0"/>
            <a:chExt cx="4816593" cy="2212652"/>
          </a:xfrm>
        </p:grpSpPr>
        <p:sp>
          <p:nvSpPr>
            <p:cNvPr name="Freeform 6" id="6"/>
            <p:cNvSpPr/>
            <p:nvPr/>
          </p:nvSpPr>
          <p:spPr>
            <a:xfrm flipH="false" flipV="false" rot="0">
              <a:off x="0" y="0"/>
              <a:ext cx="4816592" cy="2212652"/>
            </a:xfrm>
            <a:custGeom>
              <a:avLst/>
              <a:gdLst/>
              <a:ahLst/>
              <a:cxnLst/>
              <a:rect r="r" b="b" t="t" l="l"/>
              <a:pathLst>
                <a:path h="2212652" w="4816592">
                  <a:moveTo>
                    <a:pt x="0" y="0"/>
                  </a:moveTo>
                  <a:lnTo>
                    <a:pt x="4816592" y="0"/>
                  </a:lnTo>
                  <a:lnTo>
                    <a:pt x="4816592" y="2212652"/>
                  </a:lnTo>
                  <a:lnTo>
                    <a:pt x="0" y="2212652"/>
                  </a:lnTo>
                  <a:close/>
                </a:path>
              </a:pathLst>
            </a:custGeom>
            <a:solidFill>
              <a:srgbClr val="FFFAEE"/>
            </a:solidFill>
            <a:ln w="19050" cap="sq">
              <a:solidFill>
                <a:srgbClr val="191919"/>
              </a:solidFill>
              <a:prstDash val="solid"/>
              <a:miter/>
            </a:ln>
          </p:spPr>
        </p:sp>
        <p:sp>
          <p:nvSpPr>
            <p:cNvPr name="TextBox 7" id="7"/>
            <p:cNvSpPr txBox="true"/>
            <p:nvPr/>
          </p:nvSpPr>
          <p:spPr>
            <a:xfrm>
              <a:off x="0" y="-66675"/>
              <a:ext cx="4816593" cy="2279327"/>
            </a:xfrm>
            <a:prstGeom prst="rect">
              <a:avLst/>
            </a:prstGeom>
          </p:spPr>
          <p:txBody>
            <a:bodyPr anchor="ctr" rtlCol="false" tIns="50800" lIns="50800" bIns="50800" rIns="50800"/>
            <a:lstStyle/>
            <a:p>
              <a:pPr algn="ctr">
                <a:lnSpc>
                  <a:spcPts val="2520"/>
                </a:lnSpc>
              </a:pPr>
            </a:p>
          </p:txBody>
        </p:sp>
      </p:grpSp>
      <p:sp>
        <p:nvSpPr>
          <p:cNvPr name="TextBox 8" id="8"/>
          <p:cNvSpPr txBox="true"/>
          <p:nvPr/>
        </p:nvSpPr>
        <p:spPr>
          <a:xfrm rot="0">
            <a:off x="1427659" y="885714"/>
            <a:ext cx="8043429" cy="1000124"/>
          </a:xfrm>
          <a:prstGeom prst="rect">
            <a:avLst/>
          </a:prstGeom>
        </p:spPr>
        <p:txBody>
          <a:bodyPr anchor="t" rtlCol="false" tIns="0" lIns="0" bIns="0" rIns="0">
            <a:spAutoFit/>
          </a:bodyPr>
          <a:lstStyle/>
          <a:p>
            <a:pPr algn="l">
              <a:lnSpc>
                <a:spcPts val="7499"/>
              </a:lnSpc>
            </a:pPr>
            <a:r>
              <a:rPr lang="en-US" sz="7499">
                <a:solidFill>
                  <a:srgbClr val="191919"/>
                </a:solidFill>
                <a:latin typeface="210 8비트"/>
                <a:ea typeface="210 8비트"/>
                <a:cs typeface="210 8비트"/>
                <a:sym typeface="210 8비트"/>
              </a:rPr>
              <a:t>RELEVANCE</a:t>
            </a:r>
          </a:p>
        </p:txBody>
      </p:sp>
      <p:sp>
        <p:nvSpPr>
          <p:cNvPr name="Freeform 9" id="9"/>
          <p:cNvSpPr/>
          <p:nvPr/>
        </p:nvSpPr>
        <p:spPr>
          <a:xfrm flipH="false" flipV="false" rot="0">
            <a:off x="7916203" y="879051"/>
            <a:ext cx="734817" cy="692064"/>
          </a:xfrm>
          <a:custGeom>
            <a:avLst/>
            <a:gdLst/>
            <a:ahLst/>
            <a:cxnLst/>
            <a:rect r="r" b="b" t="t" l="l"/>
            <a:pathLst>
              <a:path h="692064" w="734817">
                <a:moveTo>
                  <a:pt x="0" y="0"/>
                </a:moveTo>
                <a:lnTo>
                  <a:pt x="734817" y="0"/>
                </a:lnTo>
                <a:lnTo>
                  <a:pt x="734817" y="692064"/>
                </a:lnTo>
                <a:lnTo>
                  <a:pt x="0" y="6920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425752" y="2654244"/>
            <a:ext cx="15833548" cy="1882776"/>
          </a:xfrm>
          <a:prstGeom prst="rect">
            <a:avLst/>
          </a:prstGeom>
        </p:spPr>
        <p:txBody>
          <a:bodyPr anchor="t" rtlCol="false" tIns="0" lIns="0" bIns="0" rIns="0">
            <a:spAutoFit/>
          </a:bodyPr>
          <a:lstStyle/>
          <a:p>
            <a:pPr algn="just">
              <a:lnSpc>
                <a:spcPts val="4899"/>
              </a:lnSpc>
            </a:pPr>
            <a:r>
              <a:rPr lang="en-US" sz="3499">
                <a:solidFill>
                  <a:srgbClr val="191919"/>
                </a:solidFill>
                <a:latin typeface="Telegraf"/>
                <a:ea typeface="Telegraf"/>
                <a:cs typeface="Telegraf"/>
                <a:sym typeface="Telegraf"/>
              </a:rPr>
              <a:t>By automating processes like participant registration, event tracking, and report generation, the system saves time and reduces administrative burdens</a:t>
            </a:r>
          </a:p>
        </p:txBody>
      </p:sp>
      <p:sp>
        <p:nvSpPr>
          <p:cNvPr name="TextBox 11" id="11"/>
          <p:cNvSpPr txBox="true"/>
          <p:nvPr/>
        </p:nvSpPr>
        <p:spPr>
          <a:xfrm rot="0">
            <a:off x="1425752" y="5210175"/>
            <a:ext cx="15833548" cy="1263651"/>
          </a:xfrm>
          <a:prstGeom prst="rect">
            <a:avLst/>
          </a:prstGeom>
        </p:spPr>
        <p:txBody>
          <a:bodyPr anchor="t" rtlCol="false" tIns="0" lIns="0" bIns="0" rIns="0">
            <a:spAutoFit/>
          </a:bodyPr>
          <a:lstStyle/>
          <a:p>
            <a:pPr algn="just">
              <a:lnSpc>
                <a:spcPts val="4899"/>
              </a:lnSpc>
            </a:pPr>
            <a:r>
              <a:rPr lang="en-US" sz="3499">
                <a:solidFill>
                  <a:srgbClr val="191919"/>
                </a:solidFill>
                <a:latin typeface="Telegraf"/>
                <a:ea typeface="Telegraf"/>
                <a:cs typeface="Telegraf"/>
                <a:sym typeface="Telegraf"/>
              </a:rPr>
              <a:t>Its customizable templates and registration forms make it adaptable to the unique needs of various institutions</a:t>
            </a:r>
          </a:p>
        </p:txBody>
      </p:sp>
      <p:sp>
        <p:nvSpPr>
          <p:cNvPr name="TextBox 12" id="12"/>
          <p:cNvSpPr txBox="true"/>
          <p:nvPr/>
        </p:nvSpPr>
        <p:spPr>
          <a:xfrm rot="0">
            <a:off x="1425752" y="7507232"/>
            <a:ext cx="15833548" cy="1263651"/>
          </a:xfrm>
          <a:prstGeom prst="rect">
            <a:avLst/>
          </a:prstGeom>
        </p:spPr>
        <p:txBody>
          <a:bodyPr anchor="t" rtlCol="false" tIns="0" lIns="0" bIns="0" rIns="0">
            <a:spAutoFit/>
          </a:bodyPr>
          <a:lstStyle/>
          <a:p>
            <a:pPr algn="just">
              <a:lnSpc>
                <a:spcPts val="4899"/>
              </a:lnSpc>
            </a:pPr>
            <a:r>
              <a:rPr lang="en-US" sz="3499">
                <a:solidFill>
                  <a:srgbClr val="191919"/>
                </a:solidFill>
                <a:latin typeface="Telegraf"/>
                <a:ea typeface="Telegraf"/>
                <a:cs typeface="Telegraf"/>
                <a:sym typeface="Telegraf"/>
              </a:rPr>
              <a:t> Additionally, the system allows events to be promoted through a dedicated website, helping attract a larger number of participants</a:t>
            </a:r>
          </a:p>
        </p:txBody>
      </p:sp>
    </p:spTree>
  </p:cSld>
  <p:clrMapOvr>
    <a:masterClrMapping/>
  </p:clrMapOvr>
</p:sld>
</file>

<file path=ppt/slides/slide8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391711"/>
            <a:chOff x="0" y="0"/>
            <a:chExt cx="4816593" cy="2736912"/>
          </a:xfrm>
        </p:grpSpPr>
        <p:sp>
          <p:nvSpPr>
            <p:cNvPr name="Freeform 3" id="3"/>
            <p:cNvSpPr/>
            <p:nvPr/>
          </p:nvSpPr>
          <p:spPr>
            <a:xfrm flipH="false" flipV="false" rot="0">
              <a:off x="0" y="0"/>
              <a:ext cx="4816592" cy="2736912"/>
            </a:xfrm>
            <a:custGeom>
              <a:avLst/>
              <a:gdLst/>
              <a:ahLst/>
              <a:cxnLst/>
              <a:rect r="r" b="b" t="t" l="l"/>
              <a:pathLst>
                <a:path h="2736912" w="4816592">
                  <a:moveTo>
                    <a:pt x="0" y="0"/>
                  </a:moveTo>
                  <a:lnTo>
                    <a:pt x="4816592" y="0"/>
                  </a:lnTo>
                  <a:lnTo>
                    <a:pt x="4816592" y="2736912"/>
                  </a:lnTo>
                  <a:lnTo>
                    <a:pt x="0" y="2736912"/>
                  </a:lnTo>
                  <a:close/>
                </a:path>
              </a:pathLst>
            </a:custGeom>
            <a:solidFill>
              <a:srgbClr val="FB8B62"/>
            </a:solidFill>
            <a:ln w="19050" cap="sq">
              <a:solidFill>
                <a:srgbClr val="191919"/>
              </a:solidFill>
              <a:prstDash val="solid"/>
              <a:miter/>
            </a:ln>
          </p:spPr>
        </p:sp>
        <p:sp>
          <p:nvSpPr>
            <p:cNvPr name="TextBox 4" id="4"/>
            <p:cNvSpPr txBox="true"/>
            <p:nvPr/>
          </p:nvSpPr>
          <p:spPr>
            <a:xfrm>
              <a:off x="0" y="-66675"/>
              <a:ext cx="4816593" cy="2803587"/>
            </a:xfrm>
            <a:prstGeom prst="rect">
              <a:avLst/>
            </a:prstGeom>
          </p:spPr>
          <p:txBody>
            <a:bodyPr anchor="ctr" rtlCol="false" tIns="50800" lIns="50800" bIns="50800" rIns="50800"/>
            <a:lstStyle/>
            <a:p>
              <a:pPr algn="ctr">
                <a:lnSpc>
                  <a:spcPts val="2520"/>
                </a:lnSpc>
              </a:pPr>
            </a:p>
          </p:txBody>
        </p:sp>
      </p:grpSp>
      <p:sp>
        <p:nvSpPr>
          <p:cNvPr name="TextBox 5" id="5"/>
          <p:cNvSpPr txBox="true"/>
          <p:nvPr/>
        </p:nvSpPr>
        <p:spPr>
          <a:xfrm rot="0">
            <a:off x="4087293" y="4616418"/>
            <a:ext cx="10113413" cy="1339849"/>
          </a:xfrm>
          <a:prstGeom prst="rect">
            <a:avLst/>
          </a:prstGeom>
        </p:spPr>
        <p:txBody>
          <a:bodyPr anchor="t" rtlCol="false" tIns="0" lIns="0" bIns="0" rIns="0">
            <a:spAutoFit/>
          </a:bodyPr>
          <a:lstStyle/>
          <a:p>
            <a:pPr algn="l">
              <a:lnSpc>
                <a:spcPts val="9999"/>
              </a:lnSpc>
            </a:pPr>
            <a:r>
              <a:rPr lang="en-US" sz="9999">
                <a:solidFill>
                  <a:srgbClr val="191919"/>
                </a:solidFill>
                <a:latin typeface="210 8비트"/>
                <a:ea typeface="210 8비트"/>
                <a:cs typeface="210 8비트"/>
                <a:sym typeface="210 8비트"/>
              </a:rPr>
              <a:t>THANK YOU</a:t>
            </a:r>
          </a:p>
        </p:txBody>
      </p:sp>
      <p:sp>
        <p:nvSpPr>
          <p:cNvPr name="Freeform 6" id="6"/>
          <p:cNvSpPr/>
          <p:nvPr/>
        </p:nvSpPr>
        <p:spPr>
          <a:xfrm flipH="false" flipV="false" rot="0">
            <a:off x="12499368" y="4686561"/>
            <a:ext cx="934262" cy="913878"/>
          </a:xfrm>
          <a:custGeom>
            <a:avLst/>
            <a:gdLst/>
            <a:ahLst/>
            <a:cxnLst/>
            <a:rect r="r" b="b" t="t" l="l"/>
            <a:pathLst>
              <a:path h="913878" w="934262">
                <a:moveTo>
                  <a:pt x="0" y="0"/>
                </a:moveTo>
                <a:lnTo>
                  <a:pt x="934262" y="0"/>
                </a:lnTo>
                <a:lnTo>
                  <a:pt x="934262" y="913878"/>
                </a:lnTo>
                <a:lnTo>
                  <a:pt x="0" y="9138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grpSp>
        <p:nvGrpSpPr>
          <p:cNvPr name="Group 2" id="2"/>
          <p:cNvGrpSpPr/>
          <p:nvPr/>
        </p:nvGrpSpPr>
        <p:grpSpPr>
          <a:xfrm rot="0">
            <a:off x="571875" y="278254"/>
            <a:ext cx="11367346" cy="2849875"/>
            <a:chOff x="0" y="0"/>
            <a:chExt cx="5836666" cy="1463294"/>
          </a:xfrm>
        </p:grpSpPr>
        <p:sp>
          <p:nvSpPr>
            <p:cNvPr name="Freeform 3" id="3"/>
            <p:cNvSpPr/>
            <p:nvPr/>
          </p:nvSpPr>
          <p:spPr>
            <a:xfrm flipH="false" flipV="false" rot="0">
              <a:off x="6350" y="6350"/>
              <a:ext cx="5823966" cy="1450594"/>
            </a:xfrm>
            <a:custGeom>
              <a:avLst/>
              <a:gdLst/>
              <a:ahLst/>
              <a:cxnLst/>
              <a:rect r="r" b="b" t="t" l="l"/>
              <a:pathLst>
                <a:path h="1450594" w="5823966">
                  <a:moveTo>
                    <a:pt x="5823966" y="599567"/>
                  </a:moveTo>
                  <a:lnTo>
                    <a:pt x="5823966" y="1199007"/>
                  </a:lnTo>
                  <a:lnTo>
                    <a:pt x="5823966" y="1450594"/>
                  </a:lnTo>
                  <a:lnTo>
                    <a:pt x="0" y="1450594"/>
                  </a:lnTo>
                  <a:lnTo>
                    <a:pt x="0" y="1199007"/>
                  </a:lnTo>
                  <a:lnTo>
                    <a:pt x="0" y="254000"/>
                  </a:lnTo>
                  <a:cubicBezTo>
                    <a:pt x="0" y="113665"/>
                    <a:pt x="113665" y="0"/>
                    <a:pt x="254000" y="0"/>
                  </a:cubicBezTo>
                  <a:lnTo>
                    <a:pt x="4792472" y="0"/>
                  </a:lnTo>
                  <a:cubicBezTo>
                    <a:pt x="4932680" y="0"/>
                    <a:pt x="5046472" y="113665"/>
                    <a:pt x="5046472" y="254000"/>
                  </a:cubicBezTo>
                  <a:lnTo>
                    <a:pt x="5046472" y="599567"/>
                  </a:lnTo>
                  <a:lnTo>
                    <a:pt x="5823966" y="599567"/>
                  </a:lnTo>
                  <a:close/>
                </a:path>
              </a:pathLst>
            </a:custGeom>
            <a:solidFill>
              <a:srgbClr val="DBDB78"/>
            </a:solidFill>
          </p:spPr>
        </p:sp>
        <p:sp>
          <p:nvSpPr>
            <p:cNvPr name="Freeform 4" id="4"/>
            <p:cNvSpPr/>
            <p:nvPr/>
          </p:nvSpPr>
          <p:spPr>
            <a:xfrm flipH="false" flipV="false" rot="0">
              <a:off x="0" y="0"/>
              <a:ext cx="5836666" cy="1463294"/>
            </a:xfrm>
            <a:custGeom>
              <a:avLst/>
              <a:gdLst/>
              <a:ahLst/>
              <a:cxnLst/>
              <a:rect r="r" b="b" t="t" l="l"/>
              <a:pathLst>
                <a:path h="1463294" w="5836666">
                  <a:moveTo>
                    <a:pt x="5059172" y="599567"/>
                  </a:moveTo>
                  <a:lnTo>
                    <a:pt x="5059172" y="260350"/>
                  </a:lnTo>
                  <a:cubicBezTo>
                    <a:pt x="5059172" y="116840"/>
                    <a:pt x="4942332" y="0"/>
                    <a:pt x="4798822" y="0"/>
                  </a:cubicBezTo>
                  <a:lnTo>
                    <a:pt x="260350" y="0"/>
                  </a:lnTo>
                  <a:cubicBezTo>
                    <a:pt x="116840" y="0"/>
                    <a:pt x="0" y="116840"/>
                    <a:pt x="0" y="260350"/>
                  </a:cubicBezTo>
                  <a:lnTo>
                    <a:pt x="0" y="1199007"/>
                  </a:lnTo>
                  <a:lnTo>
                    <a:pt x="0" y="1211707"/>
                  </a:lnTo>
                  <a:lnTo>
                    <a:pt x="0" y="1463294"/>
                  </a:lnTo>
                  <a:lnTo>
                    <a:pt x="5836666" y="1463294"/>
                  </a:lnTo>
                  <a:lnTo>
                    <a:pt x="5836666" y="1211707"/>
                  </a:lnTo>
                  <a:lnTo>
                    <a:pt x="5836666" y="1199007"/>
                  </a:lnTo>
                  <a:lnTo>
                    <a:pt x="5836666" y="599567"/>
                  </a:lnTo>
                  <a:lnTo>
                    <a:pt x="5059172" y="599567"/>
                  </a:lnTo>
                  <a:close/>
                  <a:moveTo>
                    <a:pt x="12700" y="1211707"/>
                  </a:moveTo>
                  <a:lnTo>
                    <a:pt x="5224526" y="1211707"/>
                  </a:lnTo>
                  <a:lnTo>
                    <a:pt x="5224526" y="1450594"/>
                  </a:lnTo>
                  <a:lnTo>
                    <a:pt x="12700" y="1450594"/>
                  </a:lnTo>
                  <a:lnTo>
                    <a:pt x="12700" y="1211707"/>
                  </a:lnTo>
                  <a:close/>
                  <a:moveTo>
                    <a:pt x="5823966" y="1450594"/>
                  </a:moveTo>
                  <a:lnTo>
                    <a:pt x="5237226" y="1450594"/>
                  </a:lnTo>
                  <a:lnTo>
                    <a:pt x="5237226" y="1211707"/>
                  </a:lnTo>
                  <a:lnTo>
                    <a:pt x="5823966" y="1211707"/>
                  </a:lnTo>
                  <a:lnTo>
                    <a:pt x="5823966" y="1450594"/>
                  </a:lnTo>
                  <a:close/>
                  <a:moveTo>
                    <a:pt x="12700" y="1199007"/>
                  </a:moveTo>
                  <a:lnTo>
                    <a:pt x="12700" y="260350"/>
                  </a:lnTo>
                  <a:cubicBezTo>
                    <a:pt x="12700" y="123825"/>
                    <a:pt x="123825" y="12700"/>
                    <a:pt x="260350" y="12700"/>
                  </a:cubicBezTo>
                  <a:lnTo>
                    <a:pt x="4798822" y="12700"/>
                  </a:lnTo>
                  <a:cubicBezTo>
                    <a:pt x="4935347" y="12700"/>
                    <a:pt x="5046472" y="123825"/>
                    <a:pt x="5046472" y="260350"/>
                  </a:cubicBezTo>
                  <a:lnTo>
                    <a:pt x="5046472" y="612267"/>
                  </a:lnTo>
                  <a:lnTo>
                    <a:pt x="5823966" y="612267"/>
                  </a:lnTo>
                  <a:lnTo>
                    <a:pt x="5823966" y="1199007"/>
                  </a:lnTo>
                  <a:lnTo>
                    <a:pt x="12700" y="1199007"/>
                  </a:lnTo>
                  <a:close/>
                </a:path>
              </a:pathLst>
            </a:custGeom>
            <a:solidFill>
              <a:srgbClr val="191919"/>
            </a:solidFill>
          </p:spPr>
        </p:sp>
      </p:grpSp>
      <p:grpSp>
        <p:nvGrpSpPr>
          <p:cNvPr name="Group 5" id="5"/>
          <p:cNvGrpSpPr/>
          <p:nvPr/>
        </p:nvGrpSpPr>
        <p:grpSpPr>
          <a:xfrm rot="0">
            <a:off x="0" y="1885838"/>
            <a:ext cx="18288000" cy="8401162"/>
            <a:chOff x="0" y="0"/>
            <a:chExt cx="4816593" cy="2212652"/>
          </a:xfrm>
        </p:grpSpPr>
        <p:sp>
          <p:nvSpPr>
            <p:cNvPr name="Freeform 6" id="6"/>
            <p:cNvSpPr/>
            <p:nvPr/>
          </p:nvSpPr>
          <p:spPr>
            <a:xfrm flipH="false" flipV="false" rot="0">
              <a:off x="0" y="0"/>
              <a:ext cx="4816592" cy="2212652"/>
            </a:xfrm>
            <a:custGeom>
              <a:avLst/>
              <a:gdLst/>
              <a:ahLst/>
              <a:cxnLst/>
              <a:rect r="r" b="b" t="t" l="l"/>
              <a:pathLst>
                <a:path h="2212652" w="4816592">
                  <a:moveTo>
                    <a:pt x="0" y="0"/>
                  </a:moveTo>
                  <a:lnTo>
                    <a:pt x="4816592" y="0"/>
                  </a:lnTo>
                  <a:lnTo>
                    <a:pt x="4816592" y="2212652"/>
                  </a:lnTo>
                  <a:lnTo>
                    <a:pt x="0" y="2212652"/>
                  </a:lnTo>
                  <a:close/>
                </a:path>
              </a:pathLst>
            </a:custGeom>
            <a:solidFill>
              <a:srgbClr val="FFFAEE"/>
            </a:solidFill>
            <a:ln w="19050" cap="sq">
              <a:solidFill>
                <a:srgbClr val="191919"/>
              </a:solidFill>
              <a:prstDash val="solid"/>
              <a:miter/>
            </a:ln>
          </p:spPr>
        </p:sp>
        <p:sp>
          <p:nvSpPr>
            <p:cNvPr name="TextBox 7" id="7"/>
            <p:cNvSpPr txBox="true"/>
            <p:nvPr/>
          </p:nvSpPr>
          <p:spPr>
            <a:xfrm>
              <a:off x="0" y="-66675"/>
              <a:ext cx="4816593" cy="2279327"/>
            </a:xfrm>
            <a:prstGeom prst="rect">
              <a:avLst/>
            </a:prstGeom>
          </p:spPr>
          <p:txBody>
            <a:bodyPr anchor="ctr" rtlCol="false" tIns="50800" lIns="50800" bIns="50800" rIns="50800"/>
            <a:lstStyle/>
            <a:p>
              <a:pPr algn="ctr">
                <a:lnSpc>
                  <a:spcPts val="2520"/>
                </a:lnSpc>
              </a:pPr>
            </a:p>
          </p:txBody>
        </p:sp>
      </p:grpSp>
      <p:sp>
        <p:nvSpPr>
          <p:cNvPr name="TextBox 8" id="8"/>
          <p:cNvSpPr txBox="true"/>
          <p:nvPr/>
        </p:nvSpPr>
        <p:spPr>
          <a:xfrm rot="0">
            <a:off x="666115" y="866664"/>
            <a:ext cx="8676303" cy="795148"/>
          </a:xfrm>
          <a:prstGeom prst="rect">
            <a:avLst/>
          </a:prstGeom>
        </p:spPr>
        <p:txBody>
          <a:bodyPr anchor="t" rtlCol="false" tIns="0" lIns="0" bIns="0" rIns="0">
            <a:spAutoFit/>
          </a:bodyPr>
          <a:lstStyle/>
          <a:p>
            <a:pPr algn="l">
              <a:lnSpc>
                <a:spcPts val="6017"/>
              </a:lnSpc>
            </a:pPr>
            <a:r>
              <a:rPr lang="en-US" sz="6017">
                <a:solidFill>
                  <a:srgbClr val="191919"/>
                </a:solidFill>
                <a:latin typeface="210 8비트"/>
                <a:ea typeface="210 8비트"/>
                <a:cs typeface="210 8비트"/>
                <a:sym typeface="210 8비트"/>
              </a:rPr>
              <a:t>LIST OF SCENARIOS</a:t>
            </a:r>
          </a:p>
        </p:txBody>
      </p:sp>
      <p:sp>
        <p:nvSpPr>
          <p:cNvPr name="Freeform 9" id="9"/>
          <p:cNvSpPr/>
          <p:nvPr/>
        </p:nvSpPr>
        <p:spPr>
          <a:xfrm flipH="false" flipV="false" rot="0">
            <a:off x="9310179" y="861056"/>
            <a:ext cx="734817" cy="692064"/>
          </a:xfrm>
          <a:custGeom>
            <a:avLst/>
            <a:gdLst/>
            <a:ahLst/>
            <a:cxnLst/>
            <a:rect r="r" b="b" t="t" l="l"/>
            <a:pathLst>
              <a:path h="692064" w="734817">
                <a:moveTo>
                  <a:pt x="0" y="0"/>
                </a:moveTo>
                <a:lnTo>
                  <a:pt x="734817" y="0"/>
                </a:lnTo>
                <a:lnTo>
                  <a:pt x="734817" y="692064"/>
                </a:lnTo>
                <a:lnTo>
                  <a:pt x="0" y="6920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666115" y="2437887"/>
            <a:ext cx="16756396" cy="6835776"/>
          </a:xfrm>
          <a:prstGeom prst="rect">
            <a:avLst/>
          </a:prstGeom>
        </p:spPr>
        <p:txBody>
          <a:bodyPr anchor="t" rtlCol="false" tIns="0" lIns="0" bIns="0" rIns="0">
            <a:spAutoFit/>
          </a:bodyPr>
          <a:lstStyle/>
          <a:p>
            <a:pPr algn="just">
              <a:lnSpc>
                <a:spcPts val="4899"/>
              </a:lnSpc>
            </a:pPr>
            <a:r>
              <a:rPr lang="en-US" sz="3499" b="true">
                <a:solidFill>
                  <a:srgbClr val="191919"/>
                </a:solidFill>
                <a:latin typeface="Telegraf Bold"/>
                <a:ea typeface="Telegraf Bold"/>
                <a:cs typeface="Telegraf Bold"/>
                <a:sym typeface="Telegraf Bold"/>
              </a:rPr>
              <a:t>Website Customization</a:t>
            </a:r>
          </a:p>
          <a:p>
            <a:pPr algn="just" marL="755646" indent="-377823" lvl="1">
              <a:lnSpc>
                <a:spcPts val="4899"/>
              </a:lnSpc>
              <a:buFont typeface="Arial"/>
              <a:buChar char="•"/>
            </a:pPr>
            <a:r>
              <a:rPr lang="en-US" sz="3499">
                <a:solidFill>
                  <a:srgbClr val="191919"/>
                </a:solidFill>
                <a:latin typeface="Telegraf"/>
                <a:ea typeface="Telegraf"/>
                <a:cs typeface="Telegraf"/>
                <a:sym typeface="Telegraf"/>
              </a:rPr>
              <a:t>Admins can customize website interface by choosing preferred font, colour.</a:t>
            </a:r>
          </a:p>
          <a:p>
            <a:pPr algn="just" marL="755646" indent="-377823" lvl="1">
              <a:lnSpc>
                <a:spcPts val="4899"/>
              </a:lnSpc>
              <a:buFont typeface="Arial"/>
              <a:buChar char="•"/>
            </a:pPr>
            <a:r>
              <a:rPr lang="en-US" sz="3499">
                <a:solidFill>
                  <a:srgbClr val="191919"/>
                </a:solidFill>
                <a:latin typeface="Telegraf"/>
                <a:ea typeface="Telegraf"/>
                <a:cs typeface="Telegraf"/>
                <a:sym typeface="Telegraf"/>
              </a:rPr>
              <a:t>Admins can customize background images and banners by uploading the required resources.</a:t>
            </a:r>
          </a:p>
          <a:p>
            <a:pPr algn="just" marL="755646" indent="-377823" lvl="1">
              <a:lnSpc>
                <a:spcPts val="4899"/>
              </a:lnSpc>
              <a:buFont typeface="Arial"/>
              <a:buChar char="•"/>
            </a:pPr>
            <a:r>
              <a:rPr lang="en-US" sz="3499">
                <a:solidFill>
                  <a:srgbClr val="191919"/>
                </a:solidFill>
                <a:latin typeface="Telegraf"/>
                <a:ea typeface="Telegraf"/>
                <a:cs typeface="Telegraf"/>
                <a:sym typeface="Telegraf"/>
              </a:rPr>
              <a:t>Admins can customize Interface texts by filling the details. </a:t>
            </a:r>
          </a:p>
          <a:p>
            <a:pPr algn="just">
              <a:lnSpc>
                <a:spcPts val="4899"/>
              </a:lnSpc>
            </a:pPr>
          </a:p>
          <a:p>
            <a:pPr algn="just">
              <a:lnSpc>
                <a:spcPts val="4899"/>
              </a:lnSpc>
            </a:pPr>
            <a:r>
              <a:rPr lang="en-US" sz="3499" b="true">
                <a:solidFill>
                  <a:srgbClr val="191919"/>
                </a:solidFill>
                <a:latin typeface="Telegraf Bold"/>
                <a:ea typeface="Telegraf Bold"/>
                <a:cs typeface="Telegraf Bold"/>
                <a:sym typeface="Telegraf Bold"/>
              </a:rPr>
              <a:t>User Registration and Login Scenarios</a:t>
            </a:r>
          </a:p>
          <a:p>
            <a:pPr algn="just" marL="755646" indent="-377823" lvl="1">
              <a:lnSpc>
                <a:spcPts val="4899"/>
              </a:lnSpc>
              <a:buFont typeface="Arial"/>
              <a:buChar char="•"/>
            </a:pPr>
            <a:r>
              <a:rPr lang="en-US" sz="3499">
                <a:solidFill>
                  <a:srgbClr val="191919"/>
                </a:solidFill>
                <a:latin typeface="Telegraf"/>
                <a:ea typeface="Telegraf"/>
                <a:cs typeface="Telegraf"/>
                <a:sym typeface="Telegraf"/>
              </a:rPr>
              <a:t>An organizer registers on the platform to create and manage events.</a:t>
            </a:r>
          </a:p>
          <a:p>
            <a:pPr algn="just" marL="755646" indent="-377823" lvl="1">
              <a:lnSpc>
                <a:spcPts val="4899"/>
              </a:lnSpc>
              <a:buFont typeface="Arial"/>
              <a:buChar char="•"/>
            </a:pPr>
            <a:r>
              <a:rPr lang="en-US" sz="3499">
                <a:solidFill>
                  <a:srgbClr val="191919"/>
                </a:solidFill>
                <a:latin typeface="Telegraf"/>
                <a:ea typeface="Telegraf"/>
                <a:cs typeface="Telegraf"/>
                <a:sym typeface="Telegraf"/>
              </a:rPr>
              <a:t>An admin reviews and approves the organizer's account.</a:t>
            </a:r>
          </a:p>
          <a:p>
            <a:pPr algn="just" marL="755646" indent="-377823" lvl="1">
              <a:lnSpc>
                <a:spcPts val="4899"/>
              </a:lnSpc>
              <a:buFont typeface="Arial"/>
              <a:buChar char="•"/>
            </a:pPr>
            <a:r>
              <a:rPr lang="en-US" sz="3499">
                <a:solidFill>
                  <a:srgbClr val="191919"/>
                </a:solidFill>
                <a:latin typeface="Telegraf"/>
                <a:ea typeface="Telegraf"/>
                <a:cs typeface="Telegraf"/>
                <a:sym typeface="Telegraf"/>
              </a:rPr>
              <a:t>Organizers receives email for approval or rejection with reason.</a:t>
            </a:r>
          </a:p>
          <a:p>
            <a:pPr algn="just" marL="755646" indent="-377823" lvl="1">
              <a:lnSpc>
                <a:spcPts val="4899"/>
              </a:lnSpc>
              <a:buFont typeface="Arial"/>
              <a:buChar char="•"/>
            </a:pPr>
            <a:r>
              <a:rPr lang="en-US" sz="3499">
                <a:solidFill>
                  <a:srgbClr val="191919"/>
                </a:solidFill>
                <a:latin typeface="Telegraf"/>
                <a:ea typeface="Telegraf"/>
                <a:cs typeface="Telegraf"/>
                <a:sym typeface="Telegraf"/>
              </a:rPr>
              <a:t>Organizers can now login to start creating and manage events.</a:t>
            </a:r>
          </a:p>
        </p:txBody>
      </p:sp>
      <p:sp>
        <p:nvSpPr>
          <p:cNvPr name="TextBox 11" id="11"/>
          <p:cNvSpPr txBox="true"/>
          <p:nvPr/>
        </p:nvSpPr>
        <p:spPr>
          <a:xfrm rot="0">
            <a:off x="16517367" y="743984"/>
            <a:ext cx="534598" cy="1167493"/>
          </a:xfrm>
          <a:prstGeom prst="rect">
            <a:avLst/>
          </a:prstGeom>
        </p:spPr>
        <p:txBody>
          <a:bodyPr anchor="t" rtlCol="false" tIns="0" lIns="0" bIns="0" rIns="0">
            <a:spAutoFit/>
          </a:bodyPr>
          <a:lstStyle/>
          <a:p>
            <a:pPr algn="ctr">
              <a:lnSpc>
                <a:spcPts val="8940"/>
              </a:lnSpc>
              <a:spcBef>
                <a:spcPct val="0"/>
              </a:spcBef>
            </a:pPr>
            <a:r>
              <a:rPr lang="en-US" b="true" sz="6386">
                <a:solidFill>
                  <a:srgbClr val="191919"/>
                </a:solidFill>
                <a:latin typeface="Telegraf Bold"/>
                <a:ea typeface="Telegraf Bold"/>
                <a:cs typeface="Telegraf Bold"/>
                <a:sym typeface="Telegraf Bold"/>
              </a:rPr>
              <a:t>6</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DAGbDJLXyBA</dc:identifier>
  <dcterms:modified xsi:type="dcterms:W3CDTF">2011-08-01T06:04:30Z</dcterms:modified>
  <cp:revision>1</cp:revision>
  <dc:title>CAMPUS CONNECT</dc:title>
</cp:coreProperties>
</file>